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1" r:id="rId2"/>
    <p:sldId id="259" r:id="rId3"/>
    <p:sldId id="260" r:id="rId4"/>
  </p:sldIdLst>
  <p:sldSz cx="37463413" cy="210677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21" d="100"/>
          <a:sy n="21" d="100"/>
        </p:scale>
        <p:origin x="50" y="1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682927" y="3447889"/>
            <a:ext cx="28097560" cy="7334685"/>
          </a:xfrm>
        </p:spPr>
        <p:txBody>
          <a:bodyPr anchor="b"/>
          <a:lstStyle>
            <a:lvl1pPr algn="ctr">
              <a:defRPr sz="18432"/>
            </a:lvl1pPr>
          </a:lstStyle>
          <a:p>
            <a:r>
              <a:rPr lang="en-US"/>
              <a:t>Click to edit Master title style</a:t>
            </a:r>
            <a:endParaRPr lang="en-US" dirty="0"/>
          </a:p>
        </p:txBody>
      </p:sp>
      <p:sp>
        <p:nvSpPr>
          <p:cNvPr id="3" name="Subtitle 2"/>
          <p:cNvSpPr>
            <a:spLocks noGrp="1"/>
          </p:cNvSpPr>
          <p:nvPr>
            <p:ph type="subTitle" idx="1"/>
          </p:nvPr>
        </p:nvSpPr>
        <p:spPr>
          <a:xfrm>
            <a:off x="4682927" y="11065427"/>
            <a:ext cx="28097560" cy="5086486"/>
          </a:xfrm>
        </p:spPr>
        <p:txBody>
          <a:bodyPr/>
          <a:lstStyle>
            <a:lvl1pPr marL="0" indent="0" algn="ctr">
              <a:buNone/>
              <a:defRPr sz="7373"/>
            </a:lvl1pPr>
            <a:lvl2pPr marL="1404518" indent="0" algn="ctr">
              <a:buNone/>
              <a:defRPr sz="6144"/>
            </a:lvl2pPr>
            <a:lvl3pPr marL="2809037" indent="0" algn="ctr">
              <a:buNone/>
              <a:defRPr sz="5530"/>
            </a:lvl3pPr>
            <a:lvl4pPr marL="4213555" indent="0" algn="ctr">
              <a:buNone/>
              <a:defRPr sz="4915"/>
            </a:lvl4pPr>
            <a:lvl5pPr marL="5618074" indent="0" algn="ctr">
              <a:buNone/>
              <a:defRPr sz="4915"/>
            </a:lvl5pPr>
            <a:lvl6pPr marL="7022592" indent="0" algn="ctr">
              <a:buNone/>
              <a:defRPr sz="4915"/>
            </a:lvl6pPr>
            <a:lvl7pPr marL="8427110" indent="0" algn="ctr">
              <a:buNone/>
              <a:defRPr sz="4915"/>
            </a:lvl7pPr>
            <a:lvl8pPr marL="9831629" indent="0" algn="ctr">
              <a:buNone/>
              <a:defRPr sz="4915"/>
            </a:lvl8pPr>
            <a:lvl9pPr marL="11236147" indent="0" algn="ctr">
              <a:buNone/>
              <a:defRPr sz="4915"/>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A106071-444C-455D-A256-335E51858BE0}" type="datetimeFigureOut">
              <a:rPr lang="en-US" smtClean="0"/>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4DFC55-4686-450E-85F7-DE0BC97F2DF0}" type="slidenum">
              <a:rPr lang="en-US" smtClean="0"/>
              <a:t>‹#›</a:t>
            </a:fld>
            <a:endParaRPr lang="en-US"/>
          </a:p>
        </p:txBody>
      </p:sp>
    </p:spTree>
    <p:extLst>
      <p:ext uri="{BB962C8B-B14F-4D97-AF65-F5344CB8AC3E}">
        <p14:creationId xmlns:p14="http://schemas.microsoft.com/office/powerpoint/2010/main" val="2292273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106071-444C-455D-A256-335E51858BE0}" type="datetimeFigureOut">
              <a:rPr lang="en-US" smtClean="0"/>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4DFC55-4686-450E-85F7-DE0BC97F2DF0}" type="slidenum">
              <a:rPr lang="en-US" smtClean="0"/>
              <a:t>‹#›</a:t>
            </a:fld>
            <a:endParaRPr lang="en-US"/>
          </a:p>
        </p:txBody>
      </p:sp>
    </p:spTree>
    <p:extLst>
      <p:ext uri="{BB962C8B-B14F-4D97-AF65-F5344CB8AC3E}">
        <p14:creationId xmlns:p14="http://schemas.microsoft.com/office/powerpoint/2010/main" val="2100809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809755" y="1121661"/>
            <a:ext cx="8078048" cy="1785391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575609" y="1121661"/>
            <a:ext cx="23765853" cy="1785391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106071-444C-455D-A256-335E51858BE0}" type="datetimeFigureOut">
              <a:rPr lang="en-US" smtClean="0"/>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4DFC55-4686-450E-85F7-DE0BC97F2DF0}" type="slidenum">
              <a:rPr lang="en-US" smtClean="0"/>
              <a:t>‹#›</a:t>
            </a:fld>
            <a:endParaRPr lang="en-US"/>
          </a:p>
        </p:txBody>
      </p:sp>
    </p:spTree>
    <p:extLst>
      <p:ext uri="{BB962C8B-B14F-4D97-AF65-F5344CB8AC3E}">
        <p14:creationId xmlns:p14="http://schemas.microsoft.com/office/powerpoint/2010/main" val="2551147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106071-444C-455D-A256-335E51858BE0}" type="datetimeFigureOut">
              <a:rPr lang="en-US" smtClean="0"/>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4DFC55-4686-450E-85F7-DE0BC97F2DF0}" type="slidenum">
              <a:rPr lang="en-US" smtClean="0"/>
              <a:t>‹#›</a:t>
            </a:fld>
            <a:endParaRPr lang="en-US"/>
          </a:p>
        </p:txBody>
      </p:sp>
    </p:spTree>
    <p:extLst>
      <p:ext uri="{BB962C8B-B14F-4D97-AF65-F5344CB8AC3E}">
        <p14:creationId xmlns:p14="http://schemas.microsoft.com/office/powerpoint/2010/main" val="3137173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56097" y="5252301"/>
            <a:ext cx="32312194" cy="8763582"/>
          </a:xfrm>
        </p:spPr>
        <p:txBody>
          <a:bodyPr anchor="b"/>
          <a:lstStyle>
            <a:lvl1pPr>
              <a:defRPr sz="18432"/>
            </a:lvl1pPr>
          </a:lstStyle>
          <a:p>
            <a:r>
              <a:rPr lang="en-US"/>
              <a:t>Click to edit Master title style</a:t>
            </a:r>
            <a:endParaRPr lang="en-US" dirty="0"/>
          </a:p>
        </p:txBody>
      </p:sp>
      <p:sp>
        <p:nvSpPr>
          <p:cNvPr id="3" name="Text Placeholder 2"/>
          <p:cNvSpPr>
            <a:spLocks noGrp="1"/>
          </p:cNvSpPr>
          <p:nvPr>
            <p:ph type="body" idx="1"/>
          </p:nvPr>
        </p:nvSpPr>
        <p:spPr>
          <a:xfrm>
            <a:off x="2556097" y="14098790"/>
            <a:ext cx="32312194" cy="4608561"/>
          </a:xfrm>
        </p:spPr>
        <p:txBody>
          <a:bodyPr/>
          <a:lstStyle>
            <a:lvl1pPr marL="0" indent="0">
              <a:buNone/>
              <a:defRPr sz="7373">
                <a:solidFill>
                  <a:schemeClr val="tx1">
                    <a:tint val="75000"/>
                  </a:schemeClr>
                </a:solidFill>
              </a:defRPr>
            </a:lvl1pPr>
            <a:lvl2pPr marL="1404518" indent="0">
              <a:buNone/>
              <a:defRPr sz="6144">
                <a:solidFill>
                  <a:schemeClr val="tx1">
                    <a:tint val="75000"/>
                  </a:schemeClr>
                </a:solidFill>
              </a:defRPr>
            </a:lvl2pPr>
            <a:lvl3pPr marL="2809037" indent="0">
              <a:buNone/>
              <a:defRPr sz="5530">
                <a:solidFill>
                  <a:schemeClr val="tx1">
                    <a:tint val="75000"/>
                  </a:schemeClr>
                </a:solidFill>
              </a:defRPr>
            </a:lvl3pPr>
            <a:lvl4pPr marL="4213555" indent="0">
              <a:buNone/>
              <a:defRPr sz="4915">
                <a:solidFill>
                  <a:schemeClr val="tx1">
                    <a:tint val="75000"/>
                  </a:schemeClr>
                </a:solidFill>
              </a:defRPr>
            </a:lvl4pPr>
            <a:lvl5pPr marL="5618074" indent="0">
              <a:buNone/>
              <a:defRPr sz="4915">
                <a:solidFill>
                  <a:schemeClr val="tx1">
                    <a:tint val="75000"/>
                  </a:schemeClr>
                </a:solidFill>
              </a:defRPr>
            </a:lvl5pPr>
            <a:lvl6pPr marL="7022592" indent="0">
              <a:buNone/>
              <a:defRPr sz="4915">
                <a:solidFill>
                  <a:schemeClr val="tx1">
                    <a:tint val="75000"/>
                  </a:schemeClr>
                </a:solidFill>
              </a:defRPr>
            </a:lvl6pPr>
            <a:lvl7pPr marL="8427110" indent="0">
              <a:buNone/>
              <a:defRPr sz="4915">
                <a:solidFill>
                  <a:schemeClr val="tx1">
                    <a:tint val="75000"/>
                  </a:schemeClr>
                </a:solidFill>
              </a:defRPr>
            </a:lvl7pPr>
            <a:lvl8pPr marL="9831629" indent="0">
              <a:buNone/>
              <a:defRPr sz="4915">
                <a:solidFill>
                  <a:schemeClr val="tx1">
                    <a:tint val="75000"/>
                  </a:schemeClr>
                </a:solidFill>
              </a:defRPr>
            </a:lvl8pPr>
            <a:lvl9pPr marL="11236147" indent="0">
              <a:buNone/>
              <a:defRPr sz="4915">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A106071-444C-455D-A256-335E51858BE0}" type="datetimeFigureOut">
              <a:rPr lang="en-US" smtClean="0"/>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4DFC55-4686-450E-85F7-DE0BC97F2DF0}" type="slidenum">
              <a:rPr lang="en-US" smtClean="0"/>
              <a:t>‹#›</a:t>
            </a:fld>
            <a:endParaRPr lang="en-US"/>
          </a:p>
        </p:txBody>
      </p:sp>
    </p:spTree>
    <p:extLst>
      <p:ext uri="{BB962C8B-B14F-4D97-AF65-F5344CB8AC3E}">
        <p14:creationId xmlns:p14="http://schemas.microsoft.com/office/powerpoint/2010/main" val="1880827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75609" y="5608303"/>
            <a:ext cx="15921951" cy="133672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8965853" y="5608303"/>
            <a:ext cx="15921951" cy="133672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106071-444C-455D-A256-335E51858BE0}" type="datetimeFigureOut">
              <a:rPr lang="en-US" smtClean="0"/>
              <a:t>1/29/2019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4DFC55-4686-450E-85F7-DE0BC97F2DF0}" type="slidenum">
              <a:rPr lang="en-US" smtClean="0"/>
              <a:t>‹#›</a:t>
            </a:fld>
            <a:endParaRPr lang="en-US"/>
          </a:p>
        </p:txBody>
      </p:sp>
    </p:spTree>
    <p:extLst>
      <p:ext uri="{BB962C8B-B14F-4D97-AF65-F5344CB8AC3E}">
        <p14:creationId xmlns:p14="http://schemas.microsoft.com/office/powerpoint/2010/main" val="28321073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80489" y="1121662"/>
            <a:ext cx="32312194" cy="40721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2580491" y="5164517"/>
            <a:ext cx="15848778" cy="2531050"/>
          </a:xfrm>
        </p:spPr>
        <p:txBody>
          <a:bodyPr anchor="b"/>
          <a:lstStyle>
            <a:lvl1pPr marL="0" indent="0">
              <a:buNone/>
              <a:defRPr sz="7373" b="1"/>
            </a:lvl1pPr>
            <a:lvl2pPr marL="1404518" indent="0">
              <a:buNone/>
              <a:defRPr sz="6144" b="1"/>
            </a:lvl2pPr>
            <a:lvl3pPr marL="2809037" indent="0">
              <a:buNone/>
              <a:defRPr sz="5530" b="1"/>
            </a:lvl3pPr>
            <a:lvl4pPr marL="4213555" indent="0">
              <a:buNone/>
              <a:defRPr sz="4915" b="1"/>
            </a:lvl4pPr>
            <a:lvl5pPr marL="5618074" indent="0">
              <a:buNone/>
              <a:defRPr sz="4915" b="1"/>
            </a:lvl5pPr>
            <a:lvl6pPr marL="7022592" indent="0">
              <a:buNone/>
              <a:defRPr sz="4915" b="1"/>
            </a:lvl6pPr>
            <a:lvl7pPr marL="8427110" indent="0">
              <a:buNone/>
              <a:defRPr sz="4915" b="1"/>
            </a:lvl7pPr>
            <a:lvl8pPr marL="9831629" indent="0">
              <a:buNone/>
              <a:defRPr sz="4915" b="1"/>
            </a:lvl8pPr>
            <a:lvl9pPr marL="11236147" indent="0">
              <a:buNone/>
              <a:defRPr sz="4915" b="1"/>
            </a:lvl9pPr>
          </a:lstStyle>
          <a:p>
            <a:pPr lvl="0"/>
            <a:r>
              <a:rPr lang="en-US"/>
              <a:t>Edit Master text styles</a:t>
            </a:r>
          </a:p>
        </p:txBody>
      </p:sp>
      <p:sp>
        <p:nvSpPr>
          <p:cNvPr id="4" name="Content Placeholder 3"/>
          <p:cNvSpPr>
            <a:spLocks noGrp="1"/>
          </p:cNvSpPr>
          <p:nvPr>
            <p:ph sz="half" idx="2"/>
          </p:nvPr>
        </p:nvSpPr>
        <p:spPr>
          <a:xfrm>
            <a:off x="2580491" y="7695568"/>
            <a:ext cx="15848778" cy="113190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8965853" y="5164517"/>
            <a:ext cx="15926830" cy="2531050"/>
          </a:xfrm>
        </p:spPr>
        <p:txBody>
          <a:bodyPr anchor="b"/>
          <a:lstStyle>
            <a:lvl1pPr marL="0" indent="0">
              <a:buNone/>
              <a:defRPr sz="7373" b="1"/>
            </a:lvl1pPr>
            <a:lvl2pPr marL="1404518" indent="0">
              <a:buNone/>
              <a:defRPr sz="6144" b="1"/>
            </a:lvl2pPr>
            <a:lvl3pPr marL="2809037" indent="0">
              <a:buNone/>
              <a:defRPr sz="5530" b="1"/>
            </a:lvl3pPr>
            <a:lvl4pPr marL="4213555" indent="0">
              <a:buNone/>
              <a:defRPr sz="4915" b="1"/>
            </a:lvl4pPr>
            <a:lvl5pPr marL="5618074" indent="0">
              <a:buNone/>
              <a:defRPr sz="4915" b="1"/>
            </a:lvl5pPr>
            <a:lvl6pPr marL="7022592" indent="0">
              <a:buNone/>
              <a:defRPr sz="4915" b="1"/>
            </a:lvl6pPr>
            <a:lvl7pPr marL="8427110" indent="0">
              <a:buNone/>
              <a:defRPr sz="4915" b="1"/>
            </a:lvl7pPr>
            <a:lvl8pPr marL="9831629" indent="0">
              <a:buNone/>
              <a:defRPr sz="4915" b="1"/>
            </a:lvl8pPr>
            <a:lvl9pPr marL="11236147" indent="0">
              <a:buNone/>
              <a:defRPr sz="4915" b="1"/>
            </a:lvl9pPr>
          </a:lstStyle>
          <a:p>
            <a:pPr lvl="0"/>
            <a:r>
              <a:rPr lang="en-US"/>
              <a:t>Edit Master text styles</a:t>
            </a:r>
          </a:p>
        </p:txBody>
      </p:sp>
      <p:sp>
        <p:nvSpPr>
          <p:cNvPr id="6" name="Content Placeholder 5"/>
          <p:cNvSpPr>
            <a:spLocks noGrp="1"/>
          </p:cNvSpPr>
          <p:nvPr>
            <p:ph sz="quarter" idx="4"/>
          </p:nvPr>
        </p:nvSpPr>
        <p:spPr>
          <a:xfrm>
            <a:off x="18965853" y="7695568"/>
            <a:ext cx="15926830" cy="113190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A106071-444C-455D-A256-335E51858BE0}" type="datetimeFigureOut">
              <a:rPr lang="en-US" smtClean="0"/>
              <a:t>1/29/2019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44DFC55-4686-450E-85F7-DE0BC97F2DF0}" type="slidenum">
              <a:rPr lang="en-US" smtClean="0"/>
              <a:t>‹#›</a:t>
            </a:fld>
            <a:endParaRPr lang="en-US"/>
          </a:p>
        </p:txBody>
      </p:sp>
    </p:spTree>
    <p:extLst>
      <p:ext uri="{BB962C8B-B14F-4D97-AF65-F5344CB8AC3E}">
        <p14:creationId xmlns:p14="http://schemas.microsoft.com/office/powerpoint/2010/main" val="1784368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A106071-444C-455D-A256-335E51858BE0}" type="datetimeFigureOut">
              <a:rPr lang="en-US" smtClean="0"/>
              <a:t>1/29/2019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44DFC55-4686-450E-85F7-DE0BC97F2DF0}" type="slidenum">
              <a:rPr lang="en-US" smtClean="0"/>
              <a:t>‹#›</a:t>
            </a:fld>
            <a:endParaRPr lang="en-US"/>
          </a:p>
        </p:txBody>
      </p:sp>
    </p:spTree>
    <p:extLst>
      <p:ext uri="{BB962C8B-B14F-4D97-AF65-F5344CB8AC3E}">
        <p14:creationId xmlns:p14="http://schemas.microsoft.com/office/powerpoint/2010/main" val="240093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106071-444C-455D-A256-335E51858BE0}" type="datetimeFigureOut">
              <a:rPr lang="en-US" smtClean="0"/>
              <a:t>1/29/2019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4DFC55-4686-450E-85F7-DE0BC97F2DF0}" type="slidenum">
              <a:rPr lang="en-US" smtClean="0"/>
              <a:t>‹#›</a:t>
            </a:fld>
            <a:endParaRPr lang="en-US"/>
          </a:p>
        </p:txBody>
      </p:sp>
    </p:spTree>
    <p:extLst>
      <p:ext uri="{BB962C8B-B14F-4D97-AF65-F5344CB8AC3E}">
        <p14:creationId xmlns:p14="http://schemas.microsoft.com/office/powerpoint/2010/main" val="1586108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0491" y="1404514"/>
            <a:ext cx="12082925" cy="4915800"/>
          </a:xfrm>
        </p:spPr>
        <p:txBody>
          <a:bodyPr anchor="b"/>
          <a:lstStyle>
            <a:lvl1pPr>
              <a:defRPr sz="9830"/>
            </a:lvl1pPr>
          </a:lstStyle>
          <a:p>
            <a:r>
              <a:rPr lang="en-US"/>
              <a:t>Click to edit Master title style</a:t>
            </a:r>
            <a:endParaRPr lang="en-US" dirty="0"/>
          </a:p>
        </p:txBody>
      </p:sp>
      <p:sp>
        <p:nvSpPr>
          <p:cNvPr id="3" name="Content Placeholder 2"/>
          <p:cNvSpPr>
            <a:spLocks noGrp="1"/>
          </p:cNvSpPr>
          <p:nvPr>
            <p:ph idx="1"/>
          </p:nvPr>
        </p:nvSpPr>
        <p:spPr>
          <a:xfrm>
            <a:off x="15926830" y="3033362"/>
            <a:ext cx="18965853" cy="14971731"/>
          </a:xfrm>
        </p:spPr>
        <p:txBody>
          <a:bodyPr/>
          <a:lstStyle>
            <a:lvl1pPr>
              <a:defRPr sz="9830"/>
            </a:lvl1pPr>
            <a:lvl2pPr>
              <a:defRPr sz="8602"/>
            </a:lvl2pPr>
            <a:lvl3pPr>
              <a:defRPr sz="7373"/>
            </a:lvl3pPr>
            <a:lvl4pPr>
              <a:defRPr sz="6144"/>
            </a:lvl4pPr>
            <a:lvl5pPr>
              <a:defRPr sz="6144"/>
            </a:lvl5pPr>
            <a:lvl6pPr>
              <a:defRPr sz="6144"/>
            </a:lvl6pPr>
            <a:lvl7pPr>
              <a:defRPr sz="6144"/>
            </a:lvl7pPr>
            <a:lvl8pPr>
              <a:defRPr sz="6144"/>
            </a:lvl8pPr>
            <a:lvl9pPr>
              <a:defRPr sz="6144"/>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0491" y="6320314"/>
            <a:ext cx="12082925" cy="11709163"/>
          </a:xfrm>
        </p:spPr>
        <p:txBody>
          <a:bodyPr/>
          <a:lstStyle>
            <a:lvl1pPr marL="0" indent="0">
              <a:buNone/>
              <a:defRPr sz="4915"/>
            </a:lvl1pPr>
            <a:lvl2pPr marL="1404518" indent="0">
              <a:buNone/>
              <a:defRPr sz="4301"/>
            </a:lvl2pPr>
            <a:lvl3pPr marL="2809037" indent="0">
              <a:buNone/>
              <a:defRPr sz="3686"/>
            </a:lvl3pPr>
            <a:lvl4pPr marL="4213555" indent="0">
              <a:buNone/>
              <a:defRPr sz="3072"/>
            </a:lvl4pPr>
            <a:lvl5pPr marL="5618074" indent="0">
              <a:buNone/>
              <a:defRPr sz="3072"/>
            </a:lvl5pPr>
            <a:lvl6pPr marL="7022592" indent="0">
              <a:buNone/>
              <a:defRPr sz="3072"/>
            </a:lvl6pPr>
            <a:lvl7pPr marL="8427110" indent="0">
              <a:buNone/>
              <a:defRPr sz="3072"/>
            </a:lvl7pPr>
            <a:lvl8pPr marL="9831629" indent="0">
              <a:buNone/>
              <a:defRPr sz="3072"/>
            </a:lvl8pPr>
            <a:lvl9pPr marL="11236147" indent="0">
              <a:buNone/>
              <a:defRPr sz="3072"/>
            </a:lvl9pPr>
          </a:lstStyle>
          <a:p>
            <a:pPr lvl="0"/>
            <a:r>
              <a:rPr lang="en-US"/>
              <a:t>Edit Master text styles</a:t>
            </a:r>
          </a:p>
        </p:txBody>
      </p:sp>
      <p:sp>
        <p:nvSpPr>
          <p:cNvPr id="5" name="Date Placeholder 4"/>
          <p:cNvSpPr>
            <a:spLocks noGrp="1"/>
          </p:cNvSpPr>
          <p:nvPr>
            <p:ph type="dt" sz="half" idx="10"/>
          </p:nvPr>
        </p:nvSpPr>
        <p:spPr/>
        <p:txBody>
          <a:bodyPr/>
          <a:lstStyle/>
          <a:p>
            <a:fld id="{CA106071-444C-455D-A256-335E51858BE0}" type="datetimeFigureOut">
              <a:rPr lang="en-US" smtClean="0"/>
              <a:t>1/29/2019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4DFC55-4686-450E-85F7-DE0BC97F2DF0}" type="slidenum">
              <a:rPr lang="en-US" smtClean="0"/>
              <a:t>‹#›</a:t>
            </a:fld>
            <a:endParaRPr lang="en-US"/>
          </a:p>
        </p:txBody>
      </p:sp>
    </p:spTree>
    <p:extLst>
      <p:ext uri="{BB962C8B-B14F-4D97-AF65-F5344CB8AC3E}">
        <p14:creationId xmlns:p14="http://schemas.microsoft.com/office/powerpoint/2010/main" val="67106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0491" y="1404514"/>
            <a:ext cx="12082925" cy="4915800"/>
          </a:xfrm>
        </p:spPr>
        <p:txBody>
          <a:bodyPr anchor="b"/>
          <a:lstStyle>
            <a:lvl1pPr>
              <a:defRPr sz="9830"/>
            </a:lvl1pPr>
          </a:lstStyle>
          <a:p>
            <a:r>
              <a:rPr lang="en-US"/>
              <a:t>Click to edit Master title style</a:t>
            </a:r>
            <a:endParaRPr lang="en-US" dirty="0"/>
          </a:p>
        </p:txBody>
      </p:sp>
      <p:sp>
        <p:nvSpPr>
          <p:cNvPr id="3" name="Picture Placeholder 2"/>
          <p:cNvSpPr>
            <a:spLocks noGrp="1" noChangeAspect="1"/>
          </p:cNvSpPr>
          <p:nvPr>
            <p:ph type="pic" idx="1"/>
          </p:nvPr>
        </p:nvSpPr>
        <p:spPr>
          <a:xfrm>
            <a:off x="15926830" y="3033362"/>
            <a:ext cx="18965853" cy="14971731"/>
          </a:xfrm>
        </p:spPr>
        <p:txBody>
          <a:bodyPr anchor="t"/>
          <a:lstStyle>
            <a:lvl1pPr marL="0" indent="0">
              <a:buNone/>
              <a:defRPr sz="9830"/>
            </a:lvl1pPr>
            <a:lvl2pPr marL="1404518" indent="0">
              <a:buNone/>
              <a:defRPr sz="8602"/>
            </a:lvl2pPr>
            <a:lvl3pPr marL="2809037" indent="0">
              <a:buNone/>
              <a:defRPr sz="7373"/>
            </a:lvl3pPr>
            <a:lvl4pPr marL="4213555" indent="0">
              <a:buNone/>
              <a:defRPr sz="6144"/>
            </a:lvl4pPr>
            <a:lvl5pPr marL="5618074" indent="0">
              <a:buNone/>
              <a:defRPr sz="6144"/>
            </a:lvl5pPr>
            <a:lvl6pPr marL="7022592" indent="0">
              <a:buNone/>
              <a:defRPr sz="6144"/>
            </a:lvl6pPr>
            <a:lvl7pPr marL="8427110" indent="0">
              <a:buNone/>
              <a:defRPr sz="6144"/>
            </a:lvl7pPr>
            <a:lvl8pPr marL="9831629" indent="0">
              <a:buNone/>
              <a:defRPr sz="6144"/>
            </a:lvl8pPr>
            <a:lvl9pPr marL="11236147" indent="0">
              <a:buNone/>
              <a:defRPr sz="6144"/>
            </a:lvl9pPr>
          </a:lstStyle>
          <a:p>
            <a:r>
              <a:rPr lang="en-US"/>
              <a:t>Click icon to add picture</a:t>
            </a:r>
            <a:endParaRPr lang="en-US" dirty="0"/>
          </a:p>
        </p:txBody>
      </p:sp>
      <p:sp>
        <p:nvSpPr>
          <p:cNvPr id="4" name="Text Placeholder 3"/>
          <p:cNvSpPr>
            <a:spLocks noGrp="1"/>
          </p:cNvSpPr>
          <p:nvPr>
            <p:ph type="body" sz="half" idx="2"/>
          </p:nvPr>
        </p:nvSpPr>
        <p:spPr>
          <a:xfrm>
            <a:off x="2580491" y="6320314"/>
            <a:ext cx="12082925" cy="11709163"/>
          </a:xfrm>
        </p:spPr>
        <p:txBody>
          <a:bodyPr/>
          <a:lstStyle>
            <a:lvl1pPr marL="0" indent="0">
              <a:buNone/>
              <a:defRPr sz="4915"/>
            </a:lvl1pPr>
            <a:lvl2pPr marL="1404518" indent="0">
              <a:buNone/>
              <a:defRPr sz="4301"/>
            </a:lvl2pPr>
            <a:lvl3pPr marL="2809037" indent="0">
              <a:buNone/>
              <a:defRPr sz="3686"/>
            </a:lvl3pPr>
            <a:lvl4pPr marL="4213555" indent="0">
              <a:buNone/>
              <a:defRPr sz="3072"/>
            </a:lvl4pPr>
            <a:lvl5pPr marL="5618074" indent="0">
              <a:buNone/>
              <a:defRPr sz="3072"/>
            </a:lvl5pPr>
            <a:lvl6pPr marL="7022592" indent="0">
              <a:buNone/>
              <a:defRPr sz="3072"/>
            </a:lvl6pPr>
            <a:lvl7pPr marL="8427110" indent="0">
              <a:buNone/>
              <a:defRPr sz="3072"/>
            </a:lvl7pPr>
            <a:lvl8pPr marL="9831629" indent="0">
              <a:buNone/>
              <a:defRPr sz="3072"/>
            </a:lvl8pPr>
            <a:lvl9pPr marL="11236147" indent="0">
              <a:buNone/>
              <a:defRPr sz="3072"/>
            </a:lvl9pPr>
          </a:lstStyle>
          <a:p>
            <a:pPr lvl="0"/>
            <a:r>
              <a:rPr lang="en-US"/>
              <a:t>Edit Master text styles</a:t>
            </a:r>
          </a:p>
        </p:txBody>
      </p:sp>
      <p:sp>
        <p:nvSpPr>
          <p:cNvPr id="5" name="Date Placeholder 4"/>
          <p:cNvSpPr>
            <a:spLocks noGrp="1"/>
          </p:cNvSpPr>
          <p:nvPr>
            <p:ph type="dt" sz="half" idx="10"/>
          </p:nvPr>
        </p:nvSpPr>
        <p:spPr/>
        <p:txBody>
          <a:bodyPr/>
          <a:lstStyle/>
          <a:p>
            <a:fld id="{CA106071-444C-455D-A256-335E51858BE0}" type="datetimeFigureOut">
              <a:rPr lang="en-US" smtClean="0"/>
              <a:t>1/29/2019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4DFC55-4686-450E-85F7-DE0BC97F2DF0}" type="slidenum">
              <a:rPr lang="en-US" smtClean="0"/>
              <a:t>‹#›</a:t>
            </a:fld>
            <a:endParaRPr lang="en-US"/>
          </a:p>
        </p:txBody>
      </p:sp>
    </p:spTree>
    <p:extLst>
      <p:ext uri="{BB962C8B-B14F-4D97-AF65-F5344CB8AC3E}">
        <p14:creationId xmlns:p14="http://schemas.microsoft.com/office/powerpoint/2010/main" val="1147778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75610" y="1121662"/>
            <a:ext cx="32312194" cy="40721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575610" y="5608303"/>
            <a:ext cx="32312194" cy="1336727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575610" y="19526650"/>
            <a:ext cx="8429268" cy="1121661"/>
          </a:xfrm>
          <a:prstGeom prst="rect">
            <a:avLst/>
          </a:prstGeom>
        </p:spPr>
        <p:txBody>
          <a:bodyPr vert="horz" lIns="91440" tIns="45720" rIns="91440" bIns="45720" rtlCol="0" anchor="ctr"/>
          <a:lstStyle>
            <a:lvl1pPr algn="l">
              <a:defRPr sz="3686">
                <a:solidFill>
                  <a:schemeClr val="tx1">
                    <a:tint val="75000"/>
                  </a:schemeClr>
                </a:solidFill>
              </a:defRPr>
            </a:lvl1pPr>
          </a:lstStyle>
          <a:p>
            <a:fld id="{CA106071-444C-455D-A256-335E51858BE0}" type="datetimeFigureOut">
              <a:rPr lang="en-US" smtClean="0"/>
              <a:t>1/29/2019</a:t>
            </a:fld>
            <a:endParaRPr lang="en-US"/>
          </a:p>
        </p:txBody>
      </p:sp>
      <p:sp>
        <p:nvSpPr>
          <p:cNvPr id="5" name="Footer Placeholder 4"/>
          <p:cNvSpPr>
            <a:spLocks noGrp="1"/>
          </p:cNvSpPr>
          <p:nvPr>
            <p:ph type="ftr" sz="quarter" idx="3"/>
          </p:nvPr>
        </p:nvSpPr>
        <p:spPr>
          <a:xfrm>
            <a:off x="12409756" y="19526650"/>
            <a:ext cx="12643902" cy="1121661"/>
          </a:xfrm>
          <a:prstGeom prst="rect">
            <a:avLst/>
          </a:prstGeom>
        </p:spPr>
        <p:txBody>
          <a:bodyPr vert="horz" lIns="91440" tIns="45720" rIns="91440" bIns="45720" rtlCol="0" anchor="ctr"/>
          <a:lstStyle>
            <a:lvl1pPr algn="ctr">
              <a:defRPr sz="3686">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6458535" y="19526650"/>
            <a:ext cx="8429268" cy="1121661"/>
          </a:xfrm>
          <a:prstGeom prst="rect">
            <a:avLst/>
          </a:prstGeom>
        </p:spPr>
        <p:txBody>
          <a:bodyPr vert="horz" lIns="91440" tIns="45720" rIns="91440" bIns="45720" rtlCol="0" anchor="ctr"/>
          <a:lstStyle>
            <a:lvl1pPr algn="r">
              <a:defRPr sz="3686">
                <a:solidFill>
                  <a:schemeClr val="tx1">
                    <a:tint val="75000"/>
                  </a:schemeClr>
                </a:solidFill>
              </a:defRPr>
            </a:lvl1pPr>
          </a:lstStyle>
          <a:p>
            <a:fld id="{744DFC55-4686-450E-85F7-DE0BC97F2DF0}" type="slidenum">
              <a:rPr lang="en-US" smtClean="0"/>
              <a:t>‹#›</a:t>
            </a:fld>
            <a:endParaRPr lang="en-US"/>
          </a:p>
        </p:txBody>
      </p:sp>
    </p:spTree>
    <p:extLst>
      <p:ext uri="{BB962C8B-B14F-4D97-AF65-F5344CB8AC3E}">
        <p14:creationId xmlns:p14="http://schemas.microsoft.com/office/powerpoint/2010/main" val="1397197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809037" rtl="0" eaLnBrk="1" latinLnBrk="0" hangingPunct="1">
        <a:lnSpc>
          <a:spcPct val="90000"/>
        </a:lnSpc>
        <a:spcBef>
          <a:spcPct val="0"/>
        </a:spcBef>
        <a:buNone/>
        <a:defRPr sz="13517" kern="1200">
          <a:solidFill>
            <a:schemeClr val="tx1"/>
          </a:solidFill>
          <a:latin typeface="+mj-lt"/>
          <a:ea typeface="+mj-ea"/>
          <a:cs typeface="+mj-cs"/>
        </a:defRPr>
      </a:lvl1pPr>
    </p:titleStyle>
    <p:bodyStyle>
      <a:lvl1pPr marL="702259" indent="-702259" algn="l" defTabSz="2809037" rtl="0" eaLnBrk="1" latinLnBrk="0" hangingPunct="1">
        <a:lnSpc>
          <a:spcPct val="90000"/>
        </a:lnSpc>
        <a:spcBef>
          <a:spcPts val="3072"/>
        </a:spcBef>
        <a:buFont typeface="Arial" panose="020B0604020202020204" pitchFamily="34" charset="0"/>
        <a:buChar char="•"/>
        <a:defRPr sz="8602" kern="1200">
          <a:solidFill>
            <a:schemeClr val="tx1"/>
          </a:solidFill>
          <a:latin typeface="+mn-lt"/>
          <a:ea typeface="+mn-ea"/>
          <a:cs typeface="+mn-cs"/>
        </a:defRPr>
      </a:lvl1pPr>
      <a:lvl2pPr marL="2106778" indent="-702259" algn="l" defTabSz="2809037" rtl="0" eaLnBrk="1" latinLnBrk="0" hangingPunct="1">
        <a:lnSpc>
          <a:spcPct val="90000"/>
        </a:lnSpc>
        <a:spcBef>
          <a:spcPts val="1536"/>
        </a:spcBef>
        <a:buFont typeface="Arial" panose="020B0604020202020204" pitchFamily="34" charset="0"/>
        <a:buChar char="•"/>
        <a:defRPr sz="7373" kern="1200">
          <a:solidFill>
            <a:schemeClr val="tx1"/>
          </a:solidFill>
          <a:latin typeface="+mn-lt"/>
          <a:ea typeface="+mn-ea"/>
          <a:cs typeface="+mn-cs"/>
        </a:defRPr>
      </a:lvl2pPr>
      <a:lvl3pPr marL="3511296" indent="-702259" algn="l" defTabSz="2809037" rtl="0" eaLnBrk="1" latinLnBrk="0" hangingPunct="1">
        <a:lnSpc>
          <a:spcPct val="90000"/>
        </a:lnSpc>
        <a:spcBef>
          <a:spcPts val="1536"/>
        </a:spcBef>
        <a:buFont typeface="Arial" panose="020B0604020202020204" pitchFamily="34" charset="0"/>
        <a:buChar char="•"/>
        <a:defRPr sz="6144" kern="1200">
          <a:solidFill>
            <a:schemeClr val="tx1"/>
          </a:solidFill>
          <a:latin typeface="+mn-lt"/>
          <a:ea typeface="+mn-ea"/>
          <a:cs typeface="+mn-cs"/>
        </a:defRPr>
      </a:lvl3pPr>
      <a:lvl4pPr marL="4915814" indent="-702259" algn="l" defTabSz="2809037" rtl="0" eaLnBrk="1" latinLnBrk="0" hangingPunct="1">
        <a:lnSpc>
          <a:spcPct val="90000"/>
        </a:lnSpc>
        <a:spcBef>
          <a:spcPts val="1536"/>
        </a:spcBef>
        <a:buFont typeface="Arial" panose="020B0604020202020204" pitchFamily="34" charset="0"/>
        <a:buChar char="•"/>
        <a:defRPr sz="5530" kern="1200">
          <a:solidFill>
            <a:schemeClr val="tx1"/>
          </a:solidFill>
          <a:latin typeface="+mn-lt"/>
          <a:ea typeface="+mn-ea"/>
          <a:cs typeface="+mn-cs"/>
        </a:defRPr>
      </a:lvl4pPr>
      <a:lvl5pPr marL="6320333" indent="-702259" algn="l" defTabSz="2809037" rtl="0" eaLnBrk="1" latinLnBrk="0" hangingPunct="1">
        <a:lnSpc>
          <a:spcPct val="90000"/>
        </a:lnSpc>
        <a:spcBef>
          <a:spcPts val="1536"/>
        </a:spcBef>
        <a:buFont typeface="Arial" panose="020B0604020202020204" pitchFamily="34" charset="0"/>
        <a:buChar char="•"/>
        <a:defRPr sz="5530" kern="1200">
          <a:solidFill>
            <a:schemeClr val="tx1"/>
          </a:solidFill>
          <a:latin typeface="+mn-lt"/>
          <a:ea typeface="+mn-ea"/>
          <a:cs typeface="+mn-cs"/>
        </a:defRPr>
      </a:lvl5pPr>
      <a:lvl6pPr marL="7724851" indent="-702259" algn="l" defTabSz="2809037" rtl="0" eaLnBrk="1" latinLnBrk="0" hangingPunct="1">
        <a:lnSpc>
          <a:spcPct val="90000"/>
        </a:lnSpc>
        <a:spcBef>
          <a:spcPts val="1536"/>
        </a:spcBef>
        <a:buFont typeface="Arial" panose="020B0604020202020204" pitchFamily="34" charset="0"/>
        <a:buChar char="•"/>
        <a:defRPr sz="5530" kern="1200">
          <a:solidFill>
            <a:schemeClr val="tx1"/>
          </a:solidFill>
          <a:latin typeface="+mn-lt"/>
          <a:ea typeface="+mn-ea"/>
          <a:cs typeface="+mn-cs"/>
        </a:defRPr>
      </a:lvl6pPr>
      <a:lvl7pPr marL="9129370" indent="-702259" algn="l" defTabSz="2809037" rtl="0" eaLnBrk="1" latinLnBrk="0" hangingPunct="1">
        <a:lnSpc>
          <a:spcPct val="90000"/>
        </a:lnSpc>
        <a:spcBef>
          <a:spcPts val="1536"/>
        </a:spcBef>
        <a:buFont typeface="Arial" panose="020B0604020202020204" pitchFamily="34" charset="0"/>
        <a:buChar char="•"/>
        <a:defRPr sz="5530" kern="1200">
          <a:solidFill>
            <a:schemeClr val="tx1"/>
          </a:solidFill>
          <a:latin typeface="+mn-lt"/>
          <a:ea typeface="+mn-ea"/>
          <a:cs typeface="+mn-cs"/>
        </a:defRPr>
      </a:lvl7pPr>
      <a:lvl8pPr marL="10533888" indent="-702259" algn="l" defTabSz="2809037" rtl="0" eaLnBrk="1" latinLnBrk="0" hangingPunct="1">
        <a:lnSpc>
          <a:spcPct val="90000"/>
        </a:lnSpc>
        <a:spcBef>
          <a:spcPts val="1536"/>
        </a:spcBef>
        <a:buFont typeface="Arial" panose="020B0604020202020204" pitchFamily="34" charset="0"/>
        <a:buChar char="•"/>
        <a:defRPr sz="5530" kern="1200">
          <a:solidFill>
            <a:schemeClr val="tx1"/>
          </a:solidFill>
          <a:latin typeface="+mn-lt"/>
          <a:ea typeface="+mn-ea"/>
          <a:cs typeface="+mn-cs"/>
        </a:defRPr>
      </a:lvl8pPr>
      <a:lvl9pPr marL="11938406" indent="-702259" algn="l" defTabSz="2809037" rtl="0" eaLnBrk="1" latinLnBrk="0" hangingPunct="1">
        <a:lnSpc>
          <a:spcPct val="90000"/>
        </a:lnSpc>
        <a:spcBef>
          <a:spcPts val="1536"/>
        </a:spcBef>
        <a:buFont typeface="Arial" panose="020B0604020202020204" pitchFamily="34" charset="0"/>
        <a:buChar char="•"/>
        <a:defRPr sz="5530" kern="1200">
          <a:solidFill>
            <a:schemeClr val="tx1"/>
          </a:solidFill>
          <a:latin typeface="+mn-lt"/>
          <a:ea typeface="+mn-ea"/>
          <a:cs typeface="+mn-cs"/>
        </a:defRPr>
      </a:lvl9pPr>
    </p:bodyStyle>
    <p:otherStyle>
      <a:defPPr>
        <a:defRPr lang="en-US"/>
      </a:defPPr>
      <a:lvl1pPr marL="0" algn="l" defTabSz="2809037" rtl="0" eaLnBrk="1" latinLnBrk="0" hangingPunct="1">
        <a:defRPr sz="5530" kern="1200">
          <a:solidFill>
            <a:schemeClr val="tx1"/>
          </a:solidFill>
          <a:latin typeface="+mn-lt"/>
          <a:ea typeface="+mn-ea"/>
          <a:cs typeface="+mn-cs"/>
        </a:defRPr>
      </a:lvl1pPr>
      <a:lvl2pPr marL="1404518" algn="l" defTabSz="2809037" rtl="0" eaLnBrk="1" latinLnBrk="0" hangingPunct="1">
        <a:defRPr sz="5530" kern="1200">
          <a:solidFill>
            <a:schemeClr val="tx1"/>
          </a:solidFill>
          <a:latin typeface="+mn-lt"/>
          <a:ea typeface="+mn-ea"/>
          <a:cs typeface="+mn-cs"/>
        </a:defRPr>
      </a:lvl2pPr>
      <a:lvl3pPr marL="2809037" algn="l" defTabSz="2809037" rtl="0" eaLnBrk="1" latinLnBrk="0" hangingPunct="1">
        <a:defRPr sz="5530" kern="1200">
          <a:solidFill>
            <a:schemeClr val="tx1"/>
          </a:solidFill>
          <a:latin typeface="+mn-lt"/>
          <a:ea typeface="+mn-ea"/>
          <a:cs typeface="+mn-cs"/>
        </a:defRPr>
      </a:lvl3pPr>
      <a:lvl4pPr marL="4213555" algn="l" defTabSz="2809037" rtl="0" eaLnBrk="1" latinLnBrk="0" hangingPunct="1">
        <a:defRPr sz="5530" kern="1200">
          <a:solidFill>
            <a:schemeClr val="tx1"/>
          </a:solidFill>
          <a:latin typeface="+mn-lt"/>
          <a:ea typeface="+mn-ea"/>
          <a:cs typeface="+mn-cs"/>
        </a:defRPr>
      </a:lvl4pPr>
      <a:lvl5pPr marL="5618074" algn="l" defTabSz="2809037" rtl="0" eaLnBrk="1" latinLnBrk="0" hangingPunct="1">
        <a:defRPr sz="5530" kern="1200">
          <a:solidFill>
            <a:schemeClr val="tx1"/>
          </a:solidFill>
          <a:latin typeface="+mn-lt"/>
          <a:ea typeface="+mn-ea"/>
          <a:cs typeface="+mn-cs"/>
        </a:defRPr>
      </a:lvl5pPr>
      <a:lvl6pPr marL="7022592" algn="l" defTabSz="2809037" rtl="0" eaLnBrk="1" latinLnBrk="0" hangingPunct="1">
        <a:defRPr sz="5530" kern="1200">
          <a:solidFill>
            <a:schemeClr val="tx1"/>
          </a:solidFill>
          <a:latin typeface="+mn-lt"/>
          <a:ea typeface="+mn-ea"/>
          <a:cs typeface="+mn-cs"/>
        </a:defRPr>
      </a:lvl6pPr>
      <a:lvl7pPr marL="8427110" algn="l" defTabSz="2809037" rtl="0" eaLnBrk="1" latinLnBrk="0" hangingPunct="1">
        <a:defRPr sz="5530" kern="1200">
          <a:solidFill>
            <a:schemeClr val="tx1"/>
          </a:solidFill>
          <a:latin typeface="+mn-lt"/>
          <a:ea typeface="+mn-ea"/>
          <a:cs typeface="+mn-cs"/>
        </a:defRPr>
      </a:lvl7pPr>
      <a:lvl8pPr marL="9831629" algn="l" defTabSz="2809037" rtl="0" eaLnBrk="1" latinLnBrk="0" hangingPunct="1">
        <a:defRPr sz="5530" kern="1200">
          <a:solidFill>
            <a:schemeClr val="tx1"/>
          </a:solidFill>
          <a:latin typeface="+mn-lt"/>
          <a:ea typeface="+mn-ea"/>
          <a:cs typeface="+mn-cs"/>
        </a:defRPr>
      </a:lvl8pPr>
      <a:lvl9pPr marL="11236147" algn="l" defTabSz="2809037" rtl="0" eaLnBrk="1" latinLnBrk="0" hangingPunct="1">
        <a:defRPr sz="5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Content Placeholder 26">
            <a:extLst>
              <a:ext uri="{FF2B5EF4-FFF2-40B4-BE49-F238E27FC236}">
                <a16:creationId xmlns:a16="http://schemas.microsoft.com/office/drawing/2014/main" id="{F6B47414-D97B-40AD-8D5C-BBF41EBBCB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86" y="2034676"/>
            <a:ext cx="7062760" cy="2825104"/>
          </a:xfrm>
          <a:solidFill>
            <a:srgbClr val="0070C0"/>
          </a:solidFill>
        </p:spPr>
      </p:pic>
      <p:sp>
        <p:nvSpPr>
          <p:cNvPr id="13" name="Rectangle 12">
            <a:extLst>
              <a:ext uri="{FF2B5EF4-FFF2-40B4-BE49-F238E27FC236}">
                <a16:creationId xmlns:a16="http://schemas.microsoft.com/office/drawing/2014/main" id="{A005715A-9AA0-4685-AE44-39808EF65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626" y="2331493"/>
            <a:ext cx="1180098" cy="16376635"/>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a:extLst>
              <a:ext uri="{FF2B5EF4-FFF2-40B4-BE49-F238E27FC236}">
                <a16:creationId xmlns:a16="http://schemas.microsoft.com/office/drawing/2014/main" id="{FDA9E0B6-AF49-4F1E-A2E7-B97154DDB34D}"/>
              </a:ext>
            </a:extLst>
          </p:cNvPr>
          <p:cNvSpPr txBox="1"/>
          <p:nvPr/>
        </p:nvSpPr>
        <p:spPr>
          <a:xfrm>
            <a:off x="3411877" y="-23530"/>
            <a:ext cx="30639657" cy="1938992"/>
          </a:xfrm>
          <a:prstGeom prst="rect">
            <a:avLst/>
          </a:prstGeom>
          <a:noFill/>
        </p:spPr>
        <p:txBody>
          <a:bodyPr wrap="square" rtlCol="0">
            <a:spAutoFit/>
          </a:bodyPr>
          <a:lstStyle/>
          <a:p>
            <a:pPr algn="ctr"/>
            <a:r>
              <a:rPr lang="en-US" sz="12000" b="1" dirty="0">
                <a:solidFill>
                  <a:srgbClr val="1D86A3"/>
                </a:solidFill>
                <a:latin typeface="Calibri" panose="020F0502020204030204" pitchFamily="34" charset="0"/>
                <a:cs typeface="Calibri" panose="020F0502020204030204" pitchFamily="34" charset="0"/>
              </a:rPr>
              <a:t>Boston, Big Data, and Web Technologies</a:t>
            </a:r>
            <a:endParaRPr lang="en-US" sz="12000" dirty="0">
              <a:solidFill>
                <a:srgbClr val="1D86A3"/>
              </a:solidFill>
              <a:latin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AD66A427-B3E9-48D3-9BD9-03CE644D60E8}"/>
              </a:ext>
            </a:extLst>
          </p:cNvPr>
          <p:cNvSpPr/>
          <p:nvPr/>
        </p:nvSpPr>
        <p:spPr>
          <a:xfrm>
            <a:off x="1" y="5199036"/>
            <a:ext cx="3683000" cy="1269808"/>
          </a:xfrm>
          <a:prstGeom prst="rect">
            <a:avLst/>
          </a:prstGeom>
          <a:solidFill>
            <a:srgbClr val="0070C0"/>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rgbClr val="00B0F0"/>
              </a:solidFill>
            </a:endParaRPr>
          </a:p>
        </p:txBody>
      </p:sp>
      <p:sp>
        <p:nvSpPr>
          <p:cNvPr id="9" name="TextBox 8">
            <a:extLst>
              <a:ext uri="{FF2B5EF4-FFF2-40B4-BE49-F238E27FC236}">
                <a16:creationId xmlns:a16="http://schemas.microsoft.com/office/drawing/2014/main" id="{BDCACD64-D9CF-49E6-BD9F-95DE67BFBCE9}"/>
              </a:ext>
            </a:extLst>
          </p:cNvPr>
          <p:cNvSpPr txBox="1"/>
          <p:nvPr/>
        </p:nvSpPr>
        <p:spPr>
          <a:xfrm>
            <a:off x="45075" y="5403053"/>
            <a:ext cx="4167093" cy="861774"/>
          </a:xfrm>
          <a:prstGeom prst="rect">
            <a:avLst/>
          </a:prstGeom>
          <a:noFill/>
        </p:spPr>
        <p:txBody>
          <a:bodyPr wrap="square" rtlCol="0">
            <a:spAutoFit/>
          </a:bodyPr>
          <a:lstStyle/>
          <a:p>
            <a:r>
              <a:rPr lang="en-US" sz="5000" b="1" dirty="0">
                <a:solidFill>
                  <a:schemeClr val="bg1"/>
                </a:solidFill>
              </a:rPr>
              <a:t>ABSTRACT</a:t>
            </a:r>
          </a:p>
        </p:txBody>
      </p:sp>
      <p:sp>
        <p:nvSpPr>
          <p:cNvPr id="32" name="Rectangle 31">
            <a:extLst>
              <a:ext uri="{FF2B5EF4-FFF2-40B4-BE49-F238E27FC236}">
                <a16:creationId xmlns:a16="http://schemas.microsoft.com/office/drawing/2014/main" id="{B17487AE-BCB9-42A9-97EF-EF606FD59E91}"/>
              </a:ext>
            </a:extLst>
          </p:cNvPr>
          <p:cNvSpPr/>
          <p:nvPr/>
        </p:nvSpPr>
        <p:spPr>
          <a:xfrm>
            <a:off x="7651" y="6565286"/>
            <a:ext cx="4874695" cy="1269808"/>
          </a:xfrm>
          <a:prstGeom prst="rect">
            <a:avLst/>
          </a:prstGeom>
          <a:solidFill>
            <a:srgbClr val="0070C0"/>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rgbClr val="00B0F0"/>
              </a:solidFill>
            </a:endParaRPr>
          </a:p>
        </p:txBody>
      </p:sp>
      <p:sp>
        <p:nvSpPr>
          <p:cNvPr id="25" name="TextBox 24">
            <a:extLst>
              <a:ext uri="{FF2B5EF4-FFF2-40B4-BE49-F238E27FC236}">
                <a16:creationId xmlns:a16="http://schemas.microsoft.com/office/drawing/2014/main" id="{E28BE50A-1AA7-4A6E-942D-D00604891CFE}"/>
              </a:ext>
            </a:extLst>
          </p:cNvPr>
          <p:cNvSpPr txBox="1"/>
          <p:nvPr/>
        </p:nvSpPr>
        <p:spPr>
          <a:xfrm>
            <a:off x="52726" y="6769303"/>
            <a:ext cx="5082999" cy="861774"/>
          </a:xfrm>
          <a:prstGeom prst="rect">
            <a:avLst/>
          </a:prstGeom>
          <a:solidFill>
            <a:srgbClr val="92D050"/>
          </a:solidFill>
        </p:spPr>
        <p:txBody>
          <a:bodyPr wrap="square" rtlCol="0">
            <a:spAutoFit/>
          </a:bodyPr>
          <a:lstStyle/>
          <a:p>
            <a:r>
              <a:rPr lang="en-US" sz="5000" b="1" dirty="0">
                <a:solidFill>
                  <a:schemeClr val="bg1"/>
                </a:solidFill>
              </a:rPr>
              <a:t>EXTRACT DATA</a:t>
            </a:r>
          </a:p>
        </p:txBody>
      </p:sp>
      <p:sp>
        <p:nvSpPr>
          <p:cNvPr id="33" name="Rectangle 32">
            <a:extLst>
              <a:ext uri="{FF2B5EF4-FFF2-40B4-BE49-F238E27FC236}">
                <a16:creationId xmlns:a16="http://schemas.microsoft.com/office/drawing/2014/main" id="{4716807E-27A9-4CDF-A26A-8D83AB2DF83D}"/>
              </a:ext>
            </a:extLst>
          </p:cNvPr>
          <p:cNvSpPr/>
          <p:nvPr/>
        </p:nvSpPr>
        <p:spPr>
          <a:xfrm>
            <a:off x="7651" y="7914667"/>
            <a:ext cx="5969000" cy="1269808"/>
          </a:xfrm>
          <a:prstGeom prst="rect">
            <a:avLst/>
          </a:prstGeom>
          <a:solidFill>
            <a:srgbClr val="0070C0"/>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rgbClr val="00B0F0"/>
              </a:solidFill>
            </a:endParaRPr>
          </a:p>
        </p:txBody>
      </p:sp>
      <p:sp>
        <p:nvSpPr>
          <p:cNvPr id="23" name="TextBox 22">
            <a:extLst>
              <a:ext uri="{FF2B5EF4-FFF2-40B4-BE49-F238E27FC236}">
                <a16:creationId xmlns:a16="http://schemas.microsoft.com/office/drawing/2014/main" id="{4526C2AA-B6F9-44DF-8ACD-B8CEF30C2F99}"/>
              </a:ext>
            </a:extLst>
          </p:cNvPr>
          <p:cNvSpPr txBox="1"/>
          <p:nvPr/>
        </p:nvSpPr>
        <p:spPr>
          <a:xfrm>
            <a:off x="99818" y="8118684"/>
            <a:ext cx="6541466" cy="861774"/>
          </a:xfrm>
          <a:prstGeom prst="rect">
            <a:avLst/>
          </a:prstGeom>
          <a:noFill/>
        </p:spPr>
        <p:txBody>
          <a:bodyPr wrap="square" rtlCol="0">
            <a:spAutoFit/>
          </a:bodyPr>
          <a:lstStyle/>
          <a:p>
            <a:r>
              <a:rPr lang="en-US" sz="5000" b="1" dirty="0">
                <a:solidFill>
                  <a:schemeClr val="bg1"/>
                </a:solidFill>
              </a:rPr>
              <a:t>INTERACTIVE MAP</a:t>
            </a:r>
          </a:p>
        </p:txBody>
      </p:sp>
      <p:sp>
        <p:nvSpPr>
          <p:cNvPr id="34" name="Rectangle 33">
            <a:extLst>
              <a:ext uri="{FF2B5EF4-FFF2-40B4-BE49-F238E27FC236}">
                <a16:creationId xmlns:a16="http://schemas.microsoft.com/office/drawing/2014/main" id="{D8D88FB9-653C-4989-9AAC-E13C1DBB86FD}"/>
              </a:ext>
            </a:extLst>
          </p:cNvPr>
          <p:cNvSpPr/>
          <p:nvPr/>
        </p:nvSpPr>
        <p:spPr>
          <a:xfrm>
            <a:off x="0" y="9264048"/>
            <a:ext cx="7276699" cy="1269808"/>
          </a:xfrm>
          <a:prstGeom prst="rect">
            <a:avLst/>
          </a:prstGeom>
          <a:solidFill>
            <a:srgbClr val="0070C0"/>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rgbClr val="00B0F0"/>
              </a:solidFill>
            </a:endParaRPr>
          </a:p>
        </p:txBody>
      </p:sp>
      <p:sp>
        <p:nvSpPr>
          <p:cNvPr id="21" name="TextBox 20">
            <a:extLst>
              <a:ext uri="{FF2B5EF4-FFF2-40B4-BE49-F238E27FC236}">
                <a16:creationId xmlns:a16="http://schemas.microsoft.com/office/drawing/2014/main" id="{F210A28B-87FA-4771-9CE5-20F27CFC212F}"/>
              </a:ext>
            </a:extLst>
          </p:cNvPr>
          <p:cNvSpPr txBox="1"/>
          <p:nvPr/>
        </p:nvSpPr>
        <p:spPr>
          <a:xfrm>
            <a:off x="99818" y="9435871"/>
            <a:ext cx="7865088" cy="861774"/>
          </a:xfrm>
          <a:prstGeom prst="rect">
            <a:avLst/>
          </a:prstGeom>
          <a:noFill/>
        </p:spPr>
        <p:txBody>
          <a:bodyPr wrap="square" rtlCol="0">
            <a:spAutoFit/>
          </a:bodyPr>
          <a:lstStyle/>
          <a:p>
            <a:r>
              <a:rPr lang="en-US" sz="5000" b="1" dirty="0">
                <a:solidFill>
                  <a:schemeClr val="bg1"/>
                </a:solidFill>
              </a:rPr>
              <a:t>EXPLAIN DATA</a:t>
            </a:r>
          </a:p>
        </p:txBody>
      </p:sp>
      <p:sp>
        <p:nvSpPr>
          <p:cNvPr id="5" name="TextBox 4">
            <a:extLst>
              <a:ext uri="{FF2B5EF4-FFF2-40B4-BE49-F238E27FC236}">
                <a16:creationId xmlns:a16="http://schemas.microsoft.com/office/drawing/2014/main" id="{9F0951A7-C749-4AD8-BA17-D06C93D3C717}"/>
              </a:ext>
            </a:extLst>
          </p:cNvPr>
          <p:cNvSpPr txBox="1"/>
          <p:nvPr/>
        </p:nvSpPr>
        <p:spPr>
          <a:xfrm>
            <a:off x="14170844" y="16067172"/>
            <a:ext cx="11367838" cy="861774"/>
          </a:xfrm>
          <a:prstGeom prst="rect">
            <a:avLst/>
          </a:prstGeom>
          <a:solidFill>
            <a:schemeClr val="accent1"/>
          </a:solidFill>
          <a:ln>
            <a:solidFill>
              <a:srgbClr val="0893E8"/>
            </a:solidFill>
          </a:ln>
        </p:spPr>
        <p:txBody>
          <a:bodyPr wrap="square" rtlCol="0">
            <a:spAutoFit/>
          </a:bodyPr>
          <a:lstStyle/>
          <a:p>
            <a:r>
              <a:rPr lang="en-US" sz="5000" dirty="0">
                <a:solidFill>
                  <a:schemeClr val="bg1"/>
                </a:solidFill>
              </a:rPr>
              <a:t>User Interface</a:t>
            </a:r>
          </a:p>
        </p:txBody>
      </p:sp>
      <p:sp>
        <p:nvSpPr>
          <p:cNvPr id="7" name="TextBox 6">
            <a:extLst>
              <a:ext uri="{FF2B5EF4-FFF2-40B4-BE49-F238E27FC236}">
                <a16:creationId xmlns:a16="http://schemas.microsoft.com/office/drawing/2014/main" id="{32139AA7-446A-437B-8106-BE13439D3BD5}"/>
              </a:ext>
            </a:extLst>
          </p:cNvPr>
          <p:cNvSpPr txBox="1"/>
          <p:nvPr/>
        </p:nvSpPr>
        <p:spPr>
          <a:xfrm>
            <a:off x="9860705" y="8833161"/>
            <a:ext cx="8097550" cy="861774"/>
          </a:xfrm>
          <a:prstGeom prst="rect">
            <a:avLst/>
          </a:prstGeom>
          <a:solidFill>
            <a:schemeClr val="accent1"/>
          </a:solidFill>
        </p:spPr>
        <p:txBody>
          <a:bodyPr wrap="square" rtlCol="0">
            <a:spAutoFit/>
          </a:bodyPr>
          <a:lstStyle/>
          <a:p>
            <a:r>
              <a:rPr lang="en-US" sz="5000" dirty="0">
                <a:solidFill>
                  <a:schemeClr val="bg1"/>
                </a:solidFill>
              </a:rPr>
              <a:t>Parsing Data</a:t>
            </a:r>
          </a:p>
        </p:txBody>
      </p:sp>
      <p:sp>
        <p:nvSpPr>
          <p:cNvPr id="42" name="TextBox 41">
            <a:extLst>
              <a:ext uri="{FF2B5EF4-FFF2-40B4-BE49-F238E27FC236}">
                <a16:creationId xmlns:a16="http://schemas.microsoft.com/office/drawing/2014/main" id="{26926288-3B57-4A3F-A20C-9FE0C45481E6}"/>
              </a:ext>
            </a:extLst>
          </p:cNvPr>
          <p:cNvSpPr txBox="1"/>
          <p:nvPr/>
        </p:nvSpPr>
        <p:spPr>
          <a:xfrm>
            <a:off x="16941452" y="2406497"/>
            <a:ext cx="9714131" cy="861774"/>
          </a:xfrm>
          <a:prstGeom prst="rect">
            <a:avLst/>
          </a:prstGeom>
          <a:solidFill>
            <a:schemeClr val="accent1"/>
          </a:solidFill>
        </p:spPr>
        <p:txBody>
          <a:bodyPr wrap="square" rtlCol="0">
            <a:spAutoFit/>
          </a:bodyPr>
          <a:lstStyle/>
          <a:p>
            <a:r>
              <a:rPr lang="en-US" sz="5000" dirty="0">
                <a:solidFill>
                  <a:schemeClr val="bg1"/>
                </a:solidFill>
              </a:rPr>
              <a:t>Organizing Data</a:t>
            </a:r>
          </a:p>
        </p:txBody>
      </p:sp>
      <p:sp>
        <p:nvSpPr>
          <p:cNvPr id="2" name="TextBox 1">
            <a:extLst>
              <a:ext uri="{FF2B5EF4-FFF2-40B4-BE49-F238E27FC236}">
                <a16:creationId xmlns:a16="http://schemas.microsoft.com/office/drawing/2014/main" id="{A6164510-D049-4743-91ED-58DB1126B3DA}"/>
              </a:ext>
            </a:extLst>
          </p:cNvPr>
          <p:cNvSpPr txBox="1"/>
          <p:nvPr/>
        </p:nvSpPr>
        <p:spPr>
          <a:xfrm>
            <a:off x="16941453" y="3294590"/>
            <a:ext cx="9491038" cy="3323987"/>
          </a:xfrm>
          <a:prstGeom prst="rect">
            <a:avLst/>
          </a:prstGeom>
          <a:solidFill>
            <a:schemeClr val="bg1"/>
          </a:solidFill>
        </p:spPr>
        <p:txBody>
          <a:bodyPr wrap="square" rtlCol="0">
            <a:spAutoFit/>
          </a:bodyPr>
          <a:lstStyle/>
          <a:p>
            <a:pPr lvl="0"/>
            <a:r>
              <a:rPr lang="en-US" sz="3000" dirty="0">
                <a:solidFill>
                  <a:schemeClr val="dk1"/>
                </a:solidFill>
                <a:latin typeface="Corbel" panose="020B0503020204020204" pitchFamily="34" charset="0"/>
                <a:ea typeface="Times New Roman"/>
                <a:cs typeface="Times New Roman"/>
                <a:sym typeface="Times New Roman"/>
              </a:rPr>
              <a:t>	With a large database of 6955 parking meters in the city of Boston, grouping and  filtering meters by the most relevant of  41 properties makes data digestible and patterns noticeable. For example, we can sort meters by street location, which is extremely useful for sectioning and displaying groups of markers for the map. Entries with missing or incorrectly formatted information are discarded.</a:t>
            </a:r>
            <a:endParaRPr lang="en-US" sz="3200" dirty="0">
              <a:latin typeface="Corbel" panose="020B0503020204020204" pitchFamily="34" charset="0"/>
            </a:endParaRPr>
          </a:p>
        </p:txBody>
      </p:sp>
      <p:sp>
        <p:nvSpPr>
          <p:cNvPr id="18" name="TextBox 17">
            <a:extLst>
              <a:ext uri="{FF2B5EF4-FFF2-40B4-BE49-F238E27FC236}">
                <a16:creationId xmlns:a16="http://schemas.microsoft.com/office/drawing/2014/main" id="{D336B204-17C9-461B-A773-136F7930ACB5}"/>
              </a:ext>
            </a:extLst>
          </p:cNvPr>
          <p:cNvSpPr txBox="1"/>
          <p:nvPr/>
        </p:nvSpPr>
        <p:spPr>
          <a:xfrm>
            <a:off x="14170844" y="17116729"/>
            <a:ext cx="11367838" cy="3323987"/>
          </a:xfrm>
          <a:prstGeom prst="rect">
            <a:avLst/>
          </a:prstGeom>
          <a:solidFill>
            <a:schemeClr val="bg1"/>
          </a:solidFill>
        </p:spPr>
        <p:txBody>
          <a:bodyPr wrap="square" rtlCol="0">
            <a:spAutoFit/>
          </a:bodyPr>
          <a:lstStyle/>
          <a:p>
            <a:r>
              <a:rPr lang="en-US" sz="3000" dirty="0"/>
              <a:t>	The parking meter map on the website allows the user to select from 189 streets, 24 hours, and 7 days, allowing for users to search quickly over a broad geographic and easily find robust parking information for every single hour of the day over the entire week. Once these fields are selected, the map zooms to that particular street. Then, the parking meters on that street that are free on that given day at the given time are marked on the map.</a:t>
            </a:r>
          </a:p>
        </p:txBody>
      </p:sp>
      <p:sp>
        <p:nvSpPr>
          <p:cNvPr id="20" name="TextBox 19">
            <a:extLst>
              <a:ext uri="{FF2B5EF4-FFF2-40B4-BE49-F238E27FC236}">
                <a16:creationId xmlns:a16="http://schemas.microsoft.com/office/drawing/2014/main" id="{4E825DE9-8B63-42E7-8C2D-B3D0FEBC1201}"/>
              </a:ext>
            </a:extLst>
          </p:cNvPr>
          <p:cNvSpPr txBox="1"/>
          <p:nvPr/>
        </p:nvSpPr>
        <p:spPr>
          <a:xfrm>
            <a:off x="9753561" y="9755513"/>
            <a:ext cx="7865088" cy="3323987"/>
          </a:xfrm>
          <a:prstGeom prst="rect">
            <a:avLst/>
          </a:prstGeom>
          <a:noFill/>
        </p:spPr>
        <p:txBody>
          <a:bodyPr wrap="square" rtlCol="0">
            <a:spAutoFit/>
          </a:bodyPr>
          <a:lstStyle/>
          <a:p>
            <a:pPr lvl="0"/>
            <a:r>
              <a:rPr lang="en-US" sz="3000" dirty="0">
                <a:solidFill>
                  <a:schemeClr val="dk1"/>
                </a:solidFill>
                <a:latin typeface="Corbel" panose="020B0503020204020204" pitchFamily="34" charset="0"/>
                <a:ea typeface="Corbel"/>
                <a:cs typeface="Corbel"/>
                <a:sym typeface="Corbel"/>
              </a:rPr>
              <a:t>	Free parking times in the database are given as 19-23 character length strings, which isn’t an naturally useful form for data extraction. </a:t>
            </a:r>
          </a:p>
          <a:p>
            <a:pPr lvl="0"/>
            <a:r>
              <a:rPr lang="en-US" sz="3000" dirty="0">
                <a:solidFill>
                  <a:schemeClr val="dk1"/>
                </a:solidFill>
                <a:latin typeface="Corbel" panose="020B0503020204020204" pitchFamily="34" charset="0"/>
                <a:ea typeface="Corbel"/>
                <a:cs typeface="Corbel"/>
                <a:sym typeface="Corbel"/>
              </a:rPr>
              <a:t>A parsing function extracts start and end times and days and performs a series of string comparisons to provide the user with a list of all free parking meters on a given day and time.</a:t>
            </a:r>
            <a:endParaRPr lang="en-US" sz="3200" dirty="0">
              <a:latin typeface="Corbel" panose="020B0503020204020204" pitchFamily="34" charset="0"/>
            </a:endParaRPr>
          </a:p>
        </p:txBody>
      </p:sp>
      <p:pic>
        <p:nvPicPr>
          <p:cNvPr id="28" name="Picture 4" descr="Image result for data filtering">
            <a:extLst>
              <a:ext uri="{FF2B5EF4-FFF2-40B4-BE49-F238E27FC236}">
                <a16:creationId xmlns:a16="http://schemas.microsoft.com/office/drawing/2014/main" id="{98970FA3-E38D-4EB5-B699-5978FF9A4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9758" y="3089332"/>
            <a:ext cx="6826400" cy="34132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69D8A337-D32B-488B-9416-C7D92CA1A955}"/>
              </a:ext>
            </a:extLst>
          </p:cNvPr>
          <p:cNvPicPr>
            <a:picLocks noChangeAspect="1"/>
          </p:cNvPicPr>
          <p:nvPr/>
        </p:nvPicPr>
        <p:blipFill>
          <a:blip r:embed="rId4"/>
          <a:stretch>
            <a:fillRect/>
          </a:stretch>
        </p:blipFill>
        <p:spPr>
          <a:xfrm>
            <a:off x="26119886" y="9817623"/>
            <a:ext cx="11367838" cy="1195276"/>
          </a:xfrm>
          <a:prstGeom prst="rect">
            <a:avLst/>
          </a:prstGeom>
        </p:spPr>
      </p:pic>
      <p:pic>
        <p:nvPicPr>
          <p:cNvPr id="16" name="Picture 15">
            <a:extLst>
              <a:ext uri="{FF2B5EF4-FFF2-40B4-BE49-F238E27FC236}">
                <a16:creationId xmlns:a16="http://schemas.microsoft.com/office/drawing/2014/main" id="{4DF0D771-5857-451D-8AED-42CACE306317}"/>
              </a:ext>
            </a:extLst>
          </p:cNvPr>
          <p:cNvPicPr>
            <a:picLocks noChangeAspect="1"/>
          </p:cNvPicPr>
          <p:nvPr/>
        </p:nvPicPr>
        <p:blipFill>
          <a:blip r:embed="rId5"/>
          <a:stretch>
            <a:fillRect/>
          </a:stretch>
        </p:blipFill>
        <p:spPr>
          <a:xfrm>
            <a:off x="26017016" y="11066816"/>
            <a:ext cx="7276699" cy="1189460"/>
          </a:xfrm>
          <a:prstGeom prst="rect">
            <a:avLst/>
          </a:prstGeom>
        </p:spPr>
      </p:pic>
      <p:pic>
        <p:nvPicPr>
          <p:cNvPr id="17" name="Picture 16">
            <a:extLst>
              <a:ext uri="{FF2B5EF4-FFF2-40B4-BE49-F238E27FC236}">
                <a16:creationId xmlns:a16="http://schemas.microsoft.com/office/drawing/2014/main" id="{0D2241A2-E52D-4CA1-A6E8-CA67E2FEC2FF}"/>
              </a:ext>
            </a:extLst>
          </p:cNvPr>
          <p:cNvPicPr>
            <a:picLocks noChangeAspect="1"/>
          </p:cNvPicPr>
          <p:nvPr/>
        </p:nvPicPr>
        <p:blipFill rotWithShape="1">
          <a:blip r:embed="rId6"/>
          <a:srcRect b="22236"/>
          <a:stretch/>
        </p:blipFill>
        <p:spPr>
          <a:xfrm>
            <a:off x="18660296" y="7703258"/>
            <a:ext cx="6799120" cy="6909760"/>
          </a:xfrm>
          <a:prstGeom prst="rect">
            <a:avLst/>
          </a:prstGeom>
        </p:spPr>
      </p:pic>
      <p:pic>
        <p:nvPicPr>
          <p:cNvPr id="31" name="Picture 30">
            <a:extLst>
              <a:ext uri="{FF2B5EF4-FFF2-40B4-BE49-F238E27FC236}">
                <a16:creationId xmlns:a16="http://schemas.microsoft.com/office/drawing/2014/main" id="{CA6471BD-5D05-49DC-9B51-2607505B1323}"/>
              </a:ext>
            </a:extLst>
          </p:cNvPr>
          <p:cNvPicPr>
            <a:picLocks noChangeAspect="1"/>
          </p:cNvPicPr>
          <p:nvPr/>
        </p:nvPicPr>
        <p:blipFill>
          <a:blip r:embed="rId7"/>
          <a:stretch>
            <a:fillRect/>
          </a:stretch>
        </p:blipFill>
        <p:spPr>
          <a:xfrm>
            <a:off x="26653883" y="14525489"/>
            <a:ext cx="10491970" cy="5679039"/>
          </a:xfrm>
          <a:prstGeom prst="rect">
            <a:avLst/>
          </a:prstGeom>
        </p:spPr>
      </p:pic>
      <p:pic>
        <p:nvPicPr>
          <p:cNvPr id="35" name="Picture 34">
            <a:extLst>
              <a:ext uri="{FF2B5EF4-FFF2-40B4-BE49-F238E27FC236}">
                <a16:creationId xmlns:a16="http://schemas.microsoft.com/office/drawing/2014/main" id="{1946F896-A3EC-46A1-B6D3-67652AB5B17D}"/>
              </a:ext>
            </a:extLst>
          </p:cNvPr>
          <p:cNvPicPr>
            <a:picLocks noChangeAspect="1"/>
          </p:cNvPicPr>
          <p:nvPr/>
        </p:nvPicPr>
        <p:blipFill>
          <a:blip r:embed="rId8"/>
          <a:stretch>
            <a:fillRect/>
          </a:stretch>
        </p:blipFill>
        <p:spPr>
          <a:xfrm>
            <a:off x="28365593" y="2043454"/>
            <a:ext cx="5685941" cy="5504956"/>
          </a:xfrm>
          <a:prstGeom prst="rect">
            <a:avLst/>
          </a:prstGeom>
        </p:spPr>
      </p:pic>
      <p:sp>
        <p:nvSpPr>
          <p:cNvPr id="36" name="TextBox 35">
            <a:extLst>
              <a:ext uri="{FF2B5EF4-FFF2-40B4-BE49-F238E27FC236}">
                <a16:creationId xmlns:a16="http://schemas.microsoft.com/office/drawing/2014/main" id="{EB98B0AF-6B8F-4DA3-A66E-6B286D56EB1D}"/>
              </a:ext>
            </a:extLst>
          </p:cNvPr>
          <p:cNvSpPr txBox="1"/>
          <p:nvPr/>
        </p:nvSpPr>
        <p:spPr>
          <a:xfrm>
            <a:off x="609600" y="11212855"/>
            <a:ext cx="8483491" cy="8863965"/>
          </a:xfrm>
          <a:prstGeom prst="rect">
            <a:avLst/>
          </a:prstGeom>
          <a:noFill/>
          <a:ln>
            <a:solidFill>
              <a:srgbClr val="1D86A3"/>
            </a:solidFill>
          </a:ln>
        </p:spPr>
        <p:txBody>
          <a:bodyPr wrap="square" rtlCol="0">
            <a:spAutoFit/>
          </a:bodyPr>
          <a:lstStyle/>
          <a:p>
            <a:r>
              <a:rPr lang="en-US" sz="3000" b="1" dirty="0" err="1">
                <a:latin typeface="+mj-lt"/>
              </a:rPr>
              <a:t>Clev</a:t>
            </a:r>
            <a:endParaRPr lang="en-US" sz="3000" b="1" dirty="0">
              <a:latin typeface="+mj-lt"/>
            </a:endParaRPr>
          </a:p>
          <a:p>
            <a:endParaRPr lang="en-US" sz="3000" dirty="0">
              <a:latin typeface="+mj-lt"/>
            </a:endParaRPr>
          </a:p>
          <a:p>
            <a:r>
              <a:rPr lang="en-US" sz="3000" dirty="0">
                <a:latin typeface="+mj-lt"/>
              </a:rPr>
              <a:t>	I worked on transforming the raw parking data into more easily useable forms and groups. I also wrote the functions that provide a user with free parking meters at any given time of day. </a:t>
            </a:r>
          </a:p>
          <a:p>
            <a:r>
              <a:rPr lang="en-US" sz="3000" dirty="0">
                <a:latin typeface="+mj-lt"/>
              </a:rPr>
              <a:t>	Figuring out how to manipulate one provided representation of data, most notably in the case of the free parking time strings, into a representation that is easier for functions and comparisons, was time-consuming and took some trial and error because of all the edge cases to consider.</a:t>
            </a:r>
          </a:p>
          <a:p>
            <a:r>
              <a:rPr lang="en-US" sz="3000" dirty="0">
                <a:latin typeface="+mj-lt"/>
              </a:rPr>
              <a:t>	Additionally, I created the selection menus for street, time, and day, where the user inputs and specifies the parking situation they are interested in.</a:t>
            </a:r>
          </a:p>
          <a:p>
            <a:r>
              <a:rPr lang="en-US" sz="3000" dirty="0">
                <a:latin typeface="+mj-lt"/>
              </a:rPr>
              <a:t>	My work for this project involved gaining more familiarity with JavaScript objects, data structures, and functions, and how they combine with the display of HTML elements.</a:t>
            </a:r>
          </a:p>
        </p:txBody>
      </p:sp>
    </p:spTree>
    <p:extLst>
      <p:ext uri="{BB962C8B-B14F-4D97-AF65-F5344CB8AC3E}">
        <p14:creationId xmlns:p14="http://schemas.microsoft.com/office/powerpoint/2010/main" val="4236146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Content Placeholder 26">
            <a:extLst>
              <a:ext uri="{FF2B5EF4-FFF2-40B4-BE49-F238E27FC236}">
                <a16:creationId xmlns:a16="http://schemas.microsoft.com/office/drawing/2014/main" id="{F6B47414-D97B-40AD-8D5C-BBF41EBBCB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86" y="2034676"/>
            <a:ext cx="7062760" cy="2825104"/>
          </a:xfrm>
          <a:solidFill>
            <a:srgbClr val="0070C0"/>
          </a:solidFill>
        </p:spPr>
      </p:pic>
      <p:sp>
        <p:nvSpPr>
          <p:cNvPr id="13" name="Rectangle 12">
            <a:extLst>
              <a:ext uri="{FF2B5EF4-FFF2-40B4-BE49-F238E27FC236}">
                <a16:creationId xmlns:a16="http://schemas.microsoft.com/office/drawing/2014/main" id="{A005715A-9AA0-4685-AE44-39808EF65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626" y="2331493"/>
            <a:ext cx="1180098" cy="16376635"/>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A close up of a map&#10;&#10;Description automatically generated">
            <a:extLst>
              <a:ext uri="{FF2B5EF4-FFF2-40B4-BE49-F238E27FC236}">
                <a16:creationId xmlns:a16="http://schemas.microsoft.com/office/drawing/2014/main" id="{6611ECBE-351A-4817-A811-354363CE4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91866" y="1500564"/>
            <a:ext cx="11318821" cy="6922717"/>
          </a:xfrm>
          <a:prstGeom prst="rect">
            <a:avLst/>
          </a:prstGeom>
          <a:effectLst>
            <a:reflection blurRad="6350" endPos="0" dir="5400000" sy="-100000" algn="bl" rotWithShape="0"/>
          </a:effectLst>
          <a:scene3d>
            <a:camera prst="perspectiveFront"/>
            <a:lightRig rig="threePt" dir="t"/>
          </a:scene3d>
        </p:spPr>
      </p:pic>
      <p:pic>
        <p:nvPicPr>
          <p:cNvPr id="8" name="Content Placeholder 4" descr="A close up of a map&#10;&#10;Description automatically generated">
            <a:extLst>
              <a:ext uri="{FF2B5EF4-FFF2-40B4-BE49-F238E27FC236}">
                <a16:creationId xmlns:a16="http://schemas.microsoft.com/office/drawing/2014/main" id="{A57685B8-280C-4C8A-A0F2-6D90D95B75C4}"/>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8019" t="15646"/>
          <a:stretch/>
        </p:blipFill>
        <p:spPr>
          <a:xfrm>
            <a:off x="25660595" y="11203487"/>
            <a:ext cx="8166924" cy="4212987"/>
          </a:xfrm>
          <a:prstGeom prst="rect">
            <a:avLst/>
          </a:prstGeom>
          <a:effectLst/>
        </p:spPr>
      </p:pic>
      <p:sp>
        <p:nvSpPr>
          <p:cNvPr id="10" name="TextBox 9">
            <a:extLst>
              <a:ext uri="{FF2B5EF4-FFF2-40B4-BE49-F238E27FC236}">
                <a16:creationId xmlns:a16="http://schemas.microsoft.com/office/drawing/2014/main" id="{FDA9E0B6-AF49-4F1E-A2E7-B97154DDB34D}"/>
              </a:ext>
            </a:extLst>
          </p:cNvPr>
          <p:cNvSpPr txBox="1"/>
          <p:nvPr/>
        </p:nvSpPr>
        <p:spPr>
          <a:xfrm>
            <a:off x="3411877" y="-23530"/>
            <a:ext cx="30639657" cy="1938992"/>
          </a:xfrm>
          <a:prstGeom prst="rect">
            <a:avLst/>
          </a:prstGeom>
          <a:noFill/>
        </p:spPr>
        <p:txBody>
          <a:bodyPr wrap="square" rtlCol="0">
            <a:spAutoFit/>
          </a:bodyPr>
          <a:lstStyle/>
          <a:p>
            <a:pPr algn="ctr"/>
            <a:r>
              <a:rPr lang="en-US" sz="12000" b="1" dirty="0">
                <a:solidFill>
                  <a:srgbClr val="1D86A3"/>
                </a:solidFill>
                <a:latin typeface="Calibri" panose="020F0502020204030204" pitchFamily="34" charset="0"/>
                <a:cs typeface="Calibri" panose="020F0502020204030204" pitchFamily="34" charset="0"/>
              </a:rPr>
              <a:t>Boston, Big Data, and Web Technologies</a:t>
            </a:r>
            <a:endParaRPr lang="en-US" sz="12000" dirty="0">
              <a:solidFill>
                <a:srgbClr val="1D86A3"/>
              </a:solidFill>
              <a:latin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AD66A427-B3E9-48D3-9BD9-03CE644D60E8}"/>
              </a:ext>
            </a:extLst>
          </p:cNvPr>
          <p:cNvSpPr/>
          <p:nvPr/>
        </p:nvSpPr>
        <p:spPr>
          <a:xfrm>
            <a:off x="1" y="5199036"/>
            <a:ext cx="3683000" cy="1269808"/>
          </a:xfrm>
          <a:prstGeom prst="rect">
            <a:avLst/>
          </a:prstGeom>
          <a:solidFill>
            <a:srgbClr val="0070C0"/>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rgbClr val="00B0F0"/>
              </a:solidFill>
            </a:endParaRPr>
          </a:p>
        </p:txBody>
      </p:sp>
      <p:sp>
        <p:nvSpPr>
          <p:cNvPr id="9" name="TextBox 8">
            <a:extLst>
              <a:ext uri="{FF2B5EF4-FFF2-40B4-BE49-F238E27FC236}">
                <a16:creationId xmlns:a16="http://schemas.microsoft.com/office/drawing/2014/main" id="{BDCACD64-D9CF-49E6-BD9F-95DE67BFBCE9}"/>
              </a:ext>
            </a:extLst>
          </p:cNvPr>
          <p:cNvSpPr txBox="1"/>
          <p:nvPr/>
        </p:nvSpPr>
        <p:spPr>
          <a:xfrm>
            <a:off x="45075" y="5403053"/>
            <a:ext cx="4167093" cy="861774"/>
          </a:xfrm>
          <a:prstGeom prst="rect">
            <a:avLst/>
          </a:prstGeom>
          <a:noFill/>
        </p:spPr>
        <p:txBody>
          <a:bodyPr wrap="square" rtlCol="0">
            <a:spAutoFit/>
          </a:bodyPr>
          <a:lstStyle/>
          <a:p>
            <a:r>
              <a:rPr lang="en-US" sz="5000" b="1" dirty="0">
                <a:solidFill>
                  <a:schemeClr val="bg1"/>
                </a:solidFill>
              </a:rPr>
              <a:t>ABSTRACT</a:t>
            </a:r>
          </a:p>
        </p:txBody>
      </p:sp>
      <p:pic>
        <p:nvPicPr>
          <p:cNvPr id="1026" name="Picture 2" descr="Related image">
            <a:extLst>
              <a:ext uri="{FF2B5EF4-FFF2-40B4-BE49-F238E27FC236}">
                <a16:creationId xmlns:a16="http://schemas.microsoft.com/office/drawing/2014/main" id="{CC69E354-A53B-4F65-971A-7733F27CE6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63150" y="2410816"/>
            <a:ext cx="4696730" cy="4696730"/>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B17487AE-BCB9-42A9-97EF-EF606FD59E91}"/>
              </a:ext>
            </a:extLst>
          </p:cNvPr>
          <p:cNvSpPr/>
          <p:nvPr/>
        </p:nvSpPr>
        <p:spPr>
          <a:xfrm>
            <a:off x="7651" y="6565286"/>
            <a:ext cx="4874695" cy="1269808"/>
          </a:xfrm>
          <a:prstGeom prst="rect">
            <a:avLst/>
          </a:prstGeom>
          <a:solidFill>
            <a:srgbClr val="0070C0"/>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rgbClr val="00B0F0"/>
              </a:solidFill>
            </a:endParaRPr>
          </a:p>
        </p:txBody>
      </p:sp>
      <p:sp>
        <p:nvSpPr>
          <p:cNvPr id="25" name="TextBox 24">
            <a:extLst>
              <a:ext uri="{FF2B5EF4-FFF2-40B4-BE49-F238E27FC236}">
                <a16:creationId xmlns:a16="http://schemas.microsoft.com/office/drawing/2014/main" id="{E28BE50A-1AA7-4A6E-942D-D00604891CFE}"/>
              </a:ext>
            </a:extLst>
          </p:cNvPr>
          <p:cNvSpPr txBox="1"/>
          <p:nvPr/>
        </p:nvSpPr>
        <p:spPr>
          <a:xfrm>
            <a:off x="52726" y="6769303"/>
            <a:ext cx="5082999" cy="861774"/>
          </a:xfrm>
          <a:prstGeom prst="rect">
            <a:avLst/>
          </a:prstGeom>
          <a:noFill/>
        </p:spPr>
        <p:txBody>
          <a:bodyPr wrap="square" rtlCol="0">
            <a:spAutoFit/>
          </a:bodyPr>
          <a:lstStyle/>
          <a:p>
            <a:r>
              <a:rPr lang="en-US" sz="5000" b="1" dirty="0">
                <a:solidFill>
                  <a:schemeClr val="bg1"/>
                </a:solidFill>
              </a:rPr>
              <a:t>EXTRACT DATA</a:t>
            </a:r>
          </a:p>
        </p:txBody>
      </p:sp>
      <p:sp>
        <p:nvSpPr>
          <p:cNvPr id="33" name="Rectangle 32">
            <a:extLst>
              <a:ext uri="{FF2B5EF4-FFF2-40B4-BE49-F238E27FC236}">
                <a16:creationId xmlns:a16="http://schemas.microsoft.com/office/drawing/2014/main" id="{4716807E-27A9-4CDF-A26A-8D83AB2DF83D}"/>
              </a:ext>
            </a:extLst>
          </p:cNvPr>
          <p:cNvSpPr/>
          <p:nvPr/>
        </p:nvSpPr>
        <p:spPr>
          <a:xfrm>
            <a:off x="7651" y="7914667"/>
            <a:ext cx="5969000" cy="1269808"/>
          </a:xfrm>
          <a:prstGeom prst="rect">
            <a:avLst/>
          </a:prstGeom>
          <a:solidFill>
            <a:srgbClr val="0070C0"/>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rgbClr val="00B0F0"/>
              </a:solidFill>
            </a:endParaRPr>
          </a:p>
        </p:txBody>
      </p:sp>
      <p:sp>
        <p:nvSpPr>
          <p:cNvPr id="23" name="TextBox 22">
            <a:extLst>
              <a:ext uri="{FF2B5EF4-FFF2-40B4-BE49-F238E27FC236}">
                <a16:creationId xmlns:a16="http://schemas.microsoft.com/office/drawing/2014/main" id="{4526C2AA-B6F9-44DF-8ACD-B8CEF30C2F99}"/>
              </a:ext>
            </a:extLst>
          </p:cNvPr>
          <p:cNvSpPr txBox="1"/>
          <p:nvPr/>
        </p:nvSpPr>
        <p:spPr>
          <a:xfrm>
            <a:off x="99818" y="8118684"/>
            <a:ext cx="6541466" cy="861774"/>
          </a:xfrm>
          <a:prstGeom prst="rect">
            <a:avLst/>
          </a:prstGeom>
          <a:solidFill>
            <a:srgbClr val="92D050"/>
          </a:solidFill>
        </p:spPr>
        <p:txBody>
          <a:bodyPr wrap="square" rtlCol="0">
            <a:spAutoFit/>
          </a:bodyPr>
          <a:lstStyle/>
          <a:p>
            <a:r>
              <a:rPr lang="en-US" sz="5000" b="1" dirty="0">
                <a:solidFill>
                  <a:schemeClr val="bg1"/>
                </a:solidFill>
              </a:rPr>
              <a:t>INTERACTIVE MAP</a:t>
            </a:r>
          </a:p>
        </p:txBody>
      </p:sp>
      <p:sp>
        <p:nvSpPr>
          <p:cNvPr id="34" name="Rectangle 33">
            <a:extLst>
              <a:ext uri="{FF2B5EF4-FFF2-40B4-BE49-F238E27FC236}">
                <a16:creationId xmlns:a16="http://schemas.microsoft.com/office/drawing/2014/main" id="{D8D88FB9-653C-4989-9AAC-E13C1DBB86FD}"/>
              </a:ext>
            </a:extLst>
          </p:cNvPr>
          <p:cNvSpPr/>
          <p:nvPr/>
        </p:nvSpPr>
        <p:spPr>
          <a:xfrm>
            <a:off x="0" y="9264048"/>
            <a:ext cx="7276699" cy="1269808"/>
          </a:xfrm>
          <a:prstGeom prst="rect">
            <a:avLst/>
          </a:prstGeom>
          <a:solidFill>
            <a:srgbClr val="0070C0"/>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rgbClr val="00B0F0"/>
              </a:solidFill>
            </a:endParaRPr>
          </a:p>
        </p:txBody>
      </p:sp>
      <p:sp>
        <p:nvSpPr>
          <p:cNvPr id="21" name="TextBox 20">
            <a:extLst>
              <a:ext uri="{FF2B5EF4-FFF2-40B4-BE49-F238E27FC236}">
                <a16:creationId xmlns:a16="http://schemas.microsoft.com/office/drawing/2014/main" id="{F210A28B-87FA-4771-9CE5-20F27CFC212F}"/>
              </a:ext>
            </a:extLst>
          </p:cNvPr>
          <p:cNvSpPr txBox="1"/>
          <p:nvPr/>
        </p:nvSpPr>
        <p:spPr>
          <a:xfrm>
            <a:off x="99818" y="9435871"/>
            <a:ext cx="7865088" cy="861774"/>
          </a:xfrm>
          <a:prstGeom prst="rect">
            <a:avLst/>
          </a:prstGeom>
          <a:noFill/>
        </p:spPr>
        <p:txBody>
          <a:bodyPr wrap="square" rtlCol="0">
            <a:spAutoFit/>
          </a:bodyPr>
          <a:lstStyle/>
          <a:p>
            <a:r>
              <a:rPr lang="en-US" sz="5000" b="1" dirty="0">
                <a:solidFill>
                  <a:schemeClr val="bg1"/>
                </a:solidFill>
              </a:rPr>
              <a:t>EXPLAIN DATA</a:t>
            </a:r>
          </a:p>
        </p:txBody>
      </p:sp>
      <p:pic>
        <p:nvPicPr>
          <p:cNvPr id="43" name="Picture 42" descr="A close up of a map&#10;&#10;Description automatically generated">
            <a:extLst>
              <a:ext uri="{FF2B5EF4-FFF2-40B4-BE49-F238E27FC236}">
                <a16:creationId xmlns:a16="http://schemas.microsoft.com/office/drawing/2014/main" id="{11007ABF-EFFE-4704-A9B2-C3B968D4C52A}"/>
              </a:ext>
            </a:extLst>
          </p:cNvPr>
          <p:cNvPicPr>
            <a:picLocks noChangeAspect="1"/>
          </p:cNvPicPr>
          <p:nvPr/>
        </p:nvPicPr>
        <p:blipFill rotWithShape="1">
          <a:blip r:embed="rId6">
            <a:extLst>
              <a:ext uri="{28A0092B-C50C-407E-A947-70E740481C1C}">
                <a14:useLocalDpi xmlns:a14="http://schemas.microsoft.com/office/drawing/2010/main" val="0"/>
              </a:ext>
            </a:extLst>
          </a:blip>
          <a:srcRect l="24452" t="20070" r="48643" b="32325"/>
          <a:stretch/>
        </p:blipFill>
        <p:spPr>
          <a:xfrm>
            <a:off x="15781591" y="7434679"/>
            <a:ext cx="6080146" cy="6051098"/>
          </a:xfrm>
          <a:prstGeom prst="rect">
            <a:avLst/>
          </a:prstGeom>
          <a:effectLst/>
        </p:spPr>
      </p:pic>
      <p:sp>
        <p:nvSpPr>
          <p:cNvPr id="3" name="TextBox 2">
            <a:extLst>
              <a:ext uri="{FF2B5EF4-FFF2-40B4-BE49-F238E27FC236}">
                <a16:creationId xmlns:a16="http://schemas.microsoft.com/office/drawing/2014/main" id="{509727F5-EC42-4639-B3A8-F61DBC6CC623}"/>
              </a:ext>
            </a:extLst>
          </p:cNvPr>
          <p:cNvSpPr txBox="1"/>
          <p:nvPr/>
        </p:nvSpPr>
        <p:spPr>
          <a:xfrm>
            <a:off x="27330403" y="8572873"/>
            <a:ext cx="9017326" cy="2400657"/>
          </a:xfrm>
          <a:prstGeom prst="rect">
            <a:avLst/>
          </a:prstGeom>
          <a:solidFill>
            <a:schemeClr val="bg1"/>
          </a:solidFill>
        </p:spPr>
        <p:txBody>
          <a:bodyPr wrap="square" rtlCol="0">
            <a:spAutoFit/>
          </a:bodyPr>
          <a:lstStyle/>
          <a:p>
            <a:pPr algn="r"/>
            <a:r>
              <a:rPr lang="en-US" sz="3000" dirty="0"/>
              <a:t>	Initial plotting of about 7000 parking spaces created tremendous lagging of nearly 7 seconds for each movement. The overlapping markers interfered with users’ understanding of the actual number of available parking in any particular region.</a:t>
            </a:r>
          </a:p>
        </p:txBody>
      </p:sp>
      <p:sp>
        <p:nvSpPr>
          <p:cNvPr id="5" name="TextBox 4">
            <a:extLst>
              <a:ext uri="{FF2B5EF4-FFF2-40B4-BE49-F238E27FC236}">
                <a16:creationId xmlns:a16="http://schemas.microsoft.com/office/drawing/2014/main" id="{9F0951A7-C749-4AD8-BA17-D06C93D3C717}"/>
              </a:ext>
            </a:extLst>
          </p:cNvPr>
          <p:cNvSpPr txBox="1"/>
          <p:nvPr/>
        </p:nvSpPr>
        <p:spPr>
          <a:xfrm>
            <a:off x="25660595" y="16125799"/>
            <a:ext cx="9523493" cy="861774"/>
          </a:xfrm>
          <a:prstGeom prst="rect">
            <a:avLst/>
          </a:prstGeom>
          <a:solidFill>
            <a:schemeClr val="accent1"/>
          </a:solidFill>
          <a:ln>
            <a:solidFill>
              <a:srgbClr val="0893E8"/>
            </a:solidFill>
          </a:ln>
        </p:spPr>
        <p:txBody>
          <a:bodyPr wrap="square" rtlCol="0">
            <a:spAutoFit/>
          </a:bodyPr>
          <a:lstStyle/>
          <a:p>
            <a:r>
              <a:rPr lang="en-US" sz="5000" dirty="0">
                <a:solidFill>
                  <a:schemeClr val="bg1"/>
                </a:solidFill>
              </a:rPr>
              <a:t>Marker Clustering</a:t>
            </a:r>
          </a:p>
        </p:txBody>
      </p:sp>
      <p:sp>
        <p:nvSpPr>
          <p:cNvPr id="7" name="TextBox 6">
            <a:extLst>
              <a:ext uri="{FF2B5EF4-FFF2-40B4-BE49-F238E27FC236}">
                <a16:creationId xmlns:a16="http://schemas.microsoft.com/office/drawing/2014/main" id="{32139AA7-446A-437B-8106-BE13439D3BD5}"/>
              </a:ext>
            </a:extLst>
          </p:cNvPr>
          <p:cNvSpPr txBox="1"/>
          <p:nvPr/>
        </p:nvSpPr>
        <p:spPr>
          <a:xfrm>
            <a:off x="9602811" y="7483780"/>
            <a:ext cx="5047438" cy="861774"/>
          </a:xfrm>
          <a:prstGeom prst="rect">
            <a:avLst/>
          </a:prstGeom>
          <a:solidFill>
            <a:schemeClr val="accent1"/>
          </a:solidFill>
        </p:spPr>
        <p:txBody>
          <a:bodyPr wrap="square" rtlCol="0">
            <a:spAutoFit/>
          </a:bodyPr>
          <a:lstStyle/>
          <a:p>
            <a:r>
              <a:rPr lang="en-US" sz="5000" dirty="0" err="1">
                <a:solidFill>
                  <a:schemeClr val="bg1"/>
                </a:solidFill>
              </a:rPr>
              <a:t>InfoWindow</a:t>
            </a:r>
            <a:endParaRPr lang="en-US" sz="5000" dirty="0">
              <a:solidFill>
                <a:schemeClr val="bg1"/>
              </a:solidFill>
            </a:endParaRPr>
          </a:p>
        </p:txBody>
      </p:sp>
      <p:sp>
        <p:nvSpPr>
          <p:cNvPr id="42" name="TextBox 41">
            <a:extLst>
              <a:ext uri="{FF2B5EF4-FFF2-40B4-BE49-F238E27FC236}">
                <a16:creationId xmlns:a16="http://schemas.microsoft.com/office/drawing/2014/main" id="{26926288-3B57-4A3F-A20C-9FE0C45481E6}"/>
              </a:ext>
            </a:extLst>
          </p:cNvPr>
          <p:cNvSpPr txBox="1"/>
          <p:nvPr/>
        </p:nvSpPr>
        <p:spPr>
          <a:xfrm>
            <a:off x="14954446" y="2407894"/>
            <a:ext cx="10112374" cy="861774"/>
          </a:xfrm>
          <a:prstGeom prst="rect">
            <a:avLst/>
          </a:prstGeom>
          <a:solidFill>
            <a:schemeClr val="accent1"/>
          </a:solidFill>
        </p:spPr>
        <p:txBody>
          <a:bodyPr wrap="square" rtlCol="0">
            <a:spAutoFit/>
          </a:bodyPr>
          <a:lstStyle/>
          <a:p>
            <a:r>
              <a:rPr lang="en-US" sz="5000" dirty="0">
                <a:solidFill>
                  <a:schemeClr val="bg1"/>
                </a:solidFill>
              </a:rPr>
              <a:t>Google Maps API</a:t>
            </a:r>
          </a:p>
        </p:txBody>
      </p:sp>
      <p:sp>
        <p:nvSpPr>
          <p:cNvPr id="2" name="TextBox 1">
            <a:extLst>
              <a:ext uri="{FF2B5EF4-FFF2-40B4-BE49-F238E27FC236}">
                <a16:creationId xmlns:a16="http://schemas.microsoft.com/office/drawing/2014/main" id="{A6164510-D049-4743-91ED-58DB1126B3DA}"/>
              </a:ext>
            </a:extLst>
          </p:cNvPr>
          <p:cNvSpPr txBox="1"/>
          <p:nvPr/>
        </p:nvSpPr>
        <p:spPr>
          <a:xfrm>
            <a:off x="14954446" y="3295987"/>
            <a:ext cx="10112374" cy="3323987"/>
          </a:xfrm>
          <a:prstGeom prst="rect">
            <a:avLst/>
          </a:prstGeom>
          <a:solidFill>
            <a:schemeClr val="bg1"/>
          </a:solidFill>
        </p:spPr>
        <p:txBody>
          <a:bodyPr wrap="square" rtlCol="0">
            <a:spAutoFit/>
          </a:bodyPr>
          <a:lstStyle/>
          <a:p>
            <a:r>
              <a:rPr lang="en-US" sz="3000" dirty="0">
                <a:latin typeface="Times New Roman" panose="02020603050405020304" pitchFamily="18" charset="0"/>
                <a:cs typeface="Times New Roman" panose="02020603050405020304" pitchFamily="18" charset="0"/>
              </a:rPr>
              <a:t>	Google Maps API (Application Platform Interface) is a development tool that allow developers to customize map visualization and interaction. As the project centers on plotting coordinates of parking meters, the main tools utilized are creating markers onto the map, integrating existing markers under clusters, and showing information about each parking meter for users’ readability.</a:t>
            </a:r>
          </a:p>
        </p:txBody>
      </p:sp>
      <p:sp>
        <p:nvSpPr>
          <p:cNvPr id="11" name="TextBox 10">
            <a:extLst>
              <a:ext uri="{FF2B5EF4-FFF2-40B4-BE49-F238E27FC236}">
                <a16:creationId xmlns:a16="http://schemas.microsoft.com/office/drawing/2014/main" id="{3F6B4C54-B9B0-487D-9628-01691EA3CF3B}"/>
              </a:ext>
            </a:extLst>
          </p:cNvPr>
          <p:cNvSpPr txBox="1"/>
          <p:nvPr/>
        </p:nvSpPr>
        <p:spPr>
          <a:xfrm>
            <a:off x="24513177" y="8850218"/>
            <a:ext cx="2925154" cy="1631216"/>
          </a:xfrm>
          <a:prstGeom prst="rect">
            <a:avLst/>
          </a:prstGeom>
          <a:solidFill>
            <a:schemeClr val="accent1"/>
          </a:solidFill>
          <a:ln>
            <a:noFill/>
          </a:ln>
        </p:spPr>
        <p:txBody>
          <a:bodyPr wrap="square" rtlCol="0">
            <a:spAutoFit/>
          </a:bodyPr>
          <a:lstStyle/>
          <a:p>
            <a:r>
              <a:rPr lang="en-US" sz="5000" dirty="0">
                <a:solidFill>
                  <a:schemeClr val="bg1"/>
                </a:solidFill>
              </a:rPr>
              <a:t>Big Data Problems</a:t>
            </a:r>
          </a:p>
        </p:txBody>
      </p:sp>
      <p:sp>
        <p:nvSpPr>
          <p:cNvPr id="18" name="TextBox 17">
            <a:extLst>
              <a:ext uri="{FF2B5EF4-FFF2-40B4-BE49-F238E27FC236}">
                <a16:creationId xmlns:a16="http://schemas.microsoft.com/office/drawing/2014/main" id="{D336B204-17C9-461B-A773-136F7930ACB5}"/>
              </a:ext>
            </a:extLst>
          </p:cNvPr>
          <p:cNvSpPr txBox="1"/>
          <p:nvPr/>
        </p:nvSpPr>
        <p:spPr>
          <a:xfrm>
            <a:off x="25660595" y="16986670"/>
            <a:ext cx="9523493" cy="3323987"/>
          </a:xfrm>
          <a:prstGeom prst="rect">
            <a:avLst/>
          </a:prstGeom>
          <a:solidFill>
            <a:schemeClr val="bg1"/>
          </a:solidFill>
        </p:spPr>
        <p:txBody>
          <a:bodyPr wrap="square" rtlCol="0">
            <a:spAutoFit/>
          </a:bodyPr>
          <a:lstStyle/>
          <a:p>
            <a:r>
              <a:rPr lang="en-US" sz="3000" dirty="0"/>
              <a:t>	Grouping markers into clusters helps computers keep better track of all the markers’ location by assigning markers to specific regions. Depending on the zoom level, the clusters will merge or break up into other clusters to represent the general region. The number label on each marker cluster tells users the number of available parking of a particular area. </a:t>
            </a:r>
          </a:p>
        </p:txBody>
      </p:sp>
      <p:sp>
        <p:nvSpPr>
          <p:cNvPr id="20" name="TextBox 19">
            <a:extLst>
              <a:ext uri="{FF2B5EF4-FFF2-40B4-BE49-F238E27FC236}">
                <a16:creationId xmlns:a16="http://schemas.microsoft.com/office/drawing/2014/main" id="{4E825DE9-8B63-42E7-8C2D-B3D0FEBC1201}"/>
              </a:ext>
            </a:extLst>
          </p:cNvPr>
          <p:cNvSpPr txBox="1"/>
          <p:nvPr/>
        </p:nvSpPr>
        <p:spPr>
          <a:xfrm>
            <a:off x="9720839" y="8362591"/>
            <a:ext cx="5040511" cy="4708981"/>
          </a:xfrm>
          <a:prstGeom prst="rect">
            <a:avLst/>
          </a:prstGeom>
          <a:noFill/>
        </p:spPr>
        <p:txBody>
          <a:bodyPr wrap="square" rtlCol="0">
            <a:spAutoFit/>
          </a:bodyPr>
          <a:lstStyle/>
          <a:p>
            <a:r>
              <a:rPr lang="en-US" sz="3000" dirty="0"/>
              <a:t>	To allow users to know more about a parking space other than the time that it is free, a pop-up window will appear upon clicking the marker. Useful information such as the space type and metered period will help users have an easier time choosing the right parking space.</a:t>
            </a:r>
          </a:p>
        </p:txBody>
      </p:sp>
      <p:pic>
        <p:nvPicPr>
          <p:cNvPr id="30" name="Picture 29" descr="A close up of a map&#10;&#10;Description automatically generated">
            <a:extLst>
              <a:ext uri="{FF2B5EF4-FFF2-40B4-BE49-F238E27FC236}">
                <a16:creationId xmlns:a16="http://schemas.microsoft.com/office/drawing/2014/main" id="{63F967EF-AB21-4AF5-B495-527D091DB9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039993" y="14143686"/>
            <a:ext cx="11153607" cy="6273903"/>
          </a:xfrm>
          <a:prstGeom prst="rect">
            <a:avLst/>
          </a:prstGeom>
          <a:effectLst/>
        </p:spPr>
      </p:pic>
      <p:sp>
        <p:nvSpPr>
          <p:cNvPr id="6" name="Arrow: Bent 5">
            <a:extLst>
              <a:ext uri="{FF2B5EF4-FFF2-40B4-BE49-F238E27FC236}">
                <a16:creationId xmlns:a16="http://schemas.microsoft.com/office/drawing/2014/main" id="{072AD783-2ABB-4B8A-8663-10B092F713B2}"/>
              </a:ext>
            </a:extLst>
          </p:cNvPr>
          <p:cNvSpPr/>
          <p:nvPr/>
        </p:nvSpPr>
        <p:spPr>
          <a:xfrm rot="10800000">
            <a:off x="34352778" y="11523200"/>
            <a:ext cx="2627086" cy="260482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Bent 13">
            <a:extLst>
              <a:ext uri="{FF2B5EF4-FFF2-40B4-BE49-F238E27FC236}">
                <a16:creationId xmlns:a16="http://schemas.microsoft.com/office/drawing/2014/main" id="{A2BE3CEF-3999-47BB-91E7-57B4FD34E23C}"/>
              </a:ext>
            </a:extLst>
          </p:cNvPr>
          <p:cNvSpPr/>
          <p:nvPr/>
        </p:nvSpPr>
        <p:spPr>
          <a:xfrm rot="16200000">
            <a:off x="10817134" y="14020168"/>
            <a:ext cx="2412999" cy="2660034"/>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6" name="Picture 15" descr="A person posing for the camera&#10;&#10;Description automatically generated">
            <a:extLst>
              <a:ext uri="{FF2B5EF4-FFF2-40B4-BE49-F238E27FC236}">
                <a16:creationId xmlns:a16="http://schemas.microsoft.com/office/drawing/2014/main" id="{D92134B4-2FBC-4823-8931-D2847B45E27D}"/>
              </a:ext>
            </a:extLst>
          </p:cNvPr>
          <p:cNvPicPr>
            <a:picLocks noChangeAspect="1"/>
          </p:cNvPicPr>
          <p:nvPr/>
        </p:nvPicPr>
        <p:blipFill rotWithShape="1">
          <a:blip r:embed="rId8">
            <a:extLst>
              <a:ext uri="{28A0092B-C50C-407E-A947-70E740481C1C}">
                <a14:useLocalDpi xmlns:a14="http://schemas.microsoft.com/office/drawing/2010/main" val="0"/>
              </a:ext>
            </a:extLst>
          </a:blip>
          <a:srcRect t="8905" b="10838"/>
          <a:stretch/>
        </p:blipFill>
        <p:spPr>
          <a:xfrm>
            <a:off x="701454" y="13187471"/>
            <a:ext cx="3076474" cy="4476749"/>
          </a:xfrm>
          <a:prstGeom prst="rect">
            <a:avLst/>
          </a:prstGeom>
        </p:spPr>
      </p:pic>
      <p:sp>
        <p:nvSpPr>
          <p:cNvPr id="17" name="TextBox 16">
            <a:extLst>
              <a:ext uri="{FF2B5EF4-FFF2-40B4-BE49-F238E27FC236}">
                <a16:creationId xmlns:a16="http://schemas.microsoft.com/office/drawing/2014/main" id="{7F2CB9ED-8135-43A7-AD23-E150002632E8}"/>
              </a:ext>
            </a:extLst>
          </p:cNvPr>
          <p:cNvSpPr txBox="1"/>
          <p:nvPr/>
        </p:nvSpPr>
        <p:spPr>
          <a:xfrm>
            <a:off x="4073131" y="12257248"/>
            <a:ext cx="4844184" cy="6555641"/>
          </a:xfrm>
          <a:prstGeom prst="rect">
            <a:avLst/>
          </a:prstGeom>
          <a:noFill/>
          <a:ln>
            <a:noFill/>
          </a:ln>
        </p:spPr>
        <p:txBody>
          <a:bodyPr wrap="square" rtlCol="0">
            <a:spAutoFit/>
          </a:bodyPr>
          <a:lstStyle/>
          <a:p>
            <a:r>
              <a:rPr lang="en-US" sz="3000" b="1" dirty="0" err="1">
                <a:solidFill>
                  <a:srgbClr val="1D86A3"/>
                </a:solidFill>
              </a:rPr>
              <a:t>Uyen</a:t>
            </a:r>
            <a:r>
              <a:rPr lang="en-US" sz="3000" b="1" dirty="0">
                <a:solidFill>
                  <a:srgbClr val="1D86A3"/>
                </a:solidFill>
              </a:rPr>
              <a:t> Nguyen </a:t>
            </a:r>
            <a:r>
              <a:rPr lang="en-US" sz="3000" dirty="0">
                <a:solidFill>
                  <a:srgbClr val="1D86A3"/>
                </a:solidFill>
              </a:rPr>
              <a:t>is a first-year undergraduate at Massachusetts Institute of Technology(MIT), aspiring to major in Electrical Engineering and Computer Science. She developed the Google maps platform for this project. Currently, she is also programming for the MIT Solar Electric Vehicle Team. She is a proud and active veteran of FIRST Robotics and VEX Robotics.</a:t>
            </a:r>
          </a:p>
        </p:txBody>
      </p:sp>
    </p:spTree>
    <p:extLst>
      <p:ext uri="{BB962C8B-B14F-4D97-AF65-F5344CB8AC3E}">
        <p14:creationId xmlns:p14="http://schemas.microsoft.com/office/powerpoint/2010/main" val="990640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Content Placeholder 26">
            <a:extLst>
              <a:ext uri="{FF2B5EF4-FFF2-40B4-BE49-F238E27FC236}">
                <a16:creationId xmlns:a16="http://schemas.microsoft.com/office/drawing/2014/main" id="{F6B47414-D97B-40AD-8D5C-BBF41EBBCB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86" y="2034676"/>
            <a:ext cx="7062760" cy="2825104"/>
          </a:xfrm>
          <a:solidFill>
            <a:srgbClr val="0070C0"/>
          </a:solidFill>
        </p:spPr>
      </p:pic>
      <p:sp>
        <p:nvSpPr>
          <p:cNvPr id="13" name="Rectangle 12">
            <a:extLst>
              <a:ext uri="{FF2B5EF4-FFF2-40B4-BE49-F238E27FC236}">
                <a16:creationId xmlns:a16="http://schemas.microsoft.com/office/drawing/2014/main" id="{A005715A-9AA0-4685-AE44-39808EF65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626" y="2331493"/>
            <a:ext cx="1180098" cy="16376635"/>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a:extLst>
              <a:ext uri="{FF2B5EF4-FFF2-40B4-BE49-F238E27FC236}">
                <a16:creationId xmlns:a16="http://schemas.microsoft.com/office/drawing/2014/main" id="{FDA9E0B6-AF49-4F1E-A2E7-B97154DDB34D}"/>
              </a:ext>
            </a:extLst>
          </p:cNvPr>
          <p:cNvSpPr txBox="1"/>
          <p:nvPr/>
        </p:nvSpPr>
        <p:spPr>
          <a:xfrm>
            <a:off x="3411877" y="-23530"/>
            <a:ext cx="30639657" cy="1938992"/>
          </a:xfrm>
          <a:prstGeom prst="rect">
            <a:avLst/>
          </a:prstGeom>
          <a:noFill/>
        </p:spPr>
        <p:txBody>
          <a:bodyPr wrap="square" rtlCol="0">
            <a:spAutoFit/>
          </a:bodyPr>
          <a:lstStyle/>
          <a:p>
            <a:pPr algn="ctr"/>
            <a:r>
              <a:rPr lang="en-US" sz="12000" b="1" dirty="0">
                <a:solidFill>
                  <a:srgbClr val="1D86A3"/>
                </a:solidFill>
                <a:latin typeface="Calibri" panose="020F0502020204030204" pitchFamily="34" charset="0"/>
                <a:cs typeface="Calibri" panose="020F0502020204030204" pitchFamily="34" charset="0"/>
              </a:rPr>
              <a:t>Boston, Big Data, and Web Technologies</a:t>
            </a:r>
            <a:endParaRPr lang="en-US" sz="12000" dirty="0">
              <a:solidFill>
                <a:srgbClr val="1D86A3"/>
              </a:solidFill>
              <a:latin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AD66A427-B3E9-48D3-9BD9-03CE644D60E8}"/>
              </a:ext>
            </a:extLst>
          </p:cNvPr>
          <p:cNvSpPr/>
          <p:nvPr/>
        </p:nvSpPr>
        <p:spPr>
          <a:xfrm>
            <a:off x="1" y="5199036"/>
            <a:ext cx="3683000" cy="1269808"/>
          </a:xfrm>
          <a:prstGeom prst="rect">
            <a:avLst/>
          </a:prstGeom>
          <a:solidFill>
            <a:srgbClr val="0070C0"/>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rgbClr val="00B0F0"/>
              </a:solidFill>
            </a:endParaRPr>
          </a:p>
        </p:txBody>
      </p:sp>
      <p:sp>
        <p:nvSpPr>
          <p:cNvPr id="9" name="TextBox 8">
            <a:extLst>
              <a:ext uri="{FF2B5EF4-FFF2-40B4-BE49-F238E27FC236}">
                <a16:creationId xmlns:a16="http://schemas.microsoft.com/office/drawing/2014/main" id="{BDCACD64-D9CF-49E6-BD9F-95DE67BFBCE9}"/>
              </a:ext>
            </a:extLst>
          </p:cNvPr>
          <p:cNvSpPr txBox="1"/>
          <p:nvPr/>
        </p:nvSpPr>
        <p:spPr>
          <a:xfrm>
            <a:off x="45075" y="5403053"/>
            <a:ext cx="4167093" cy="861774"/>
          </a:xfrm>
          <a:prstGeom prst="rect">
            <a:avLst/>
          </a:prstGeom>
          <a:noFill/>
        </p:spPr>
        <p:txBody>
          <a:bodyPr wrap="square" rtlCol="0">
            <a:spAutoFit/>
          </a:bodyPr>
          <a:lstStyle/>
          <a:p>
            <a:r>
              <a:rPr lang="en-US" sz="5000" b="1" dirty="0">
                <a:solidFill>
                  <a:schemeClr val="bg1"/>
                </a:solidFill>
              </a:rPr>
              <a:t>ABSTRACT</a:t>
            </a:r>
          </a:p>
        </p:txBody>
      </p:sp>
      <p:sp>
        <p:nvSpPr>
          <p:cNvPr id="32" name="Rectangle 31">
            <a:extLst>
              <a:ext uri="{FF2B5EF4-FFF2-40B4-BE49-F238E27FC236}">
                <a16:creationId xmlns:a16="http://schemas.microsoft.com/office/drawing/2014/main" id="{B17487AE-BCB9-42A9-97EF-EF606FD59E91}"/>
              </a:ext>
            </a:extLst>
          </p:cNvPr>
          <p:cNvSpPr/>
          <p:nvPr/>
        </p:nvSpPr>
        <p:spPr>
          <a:xfrm>
            <a:off x="7651" y="6565286"/>
            <a:ext cx="4874695" cy="1269808"/>
          </a:xfrm>
          <a:prstGeom prst="rect">
            <a:avLst/>
          </a:prstGeom>
          <a:solidFill>
            <a:srgbClr val="0070C0"/>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rgbClr val="00B0F0"/>
              </a:solidFill>
            </a:endParaRPr>
          </a:p>
        </p:txBody>
      </p:sp>
      <p:sp>
        <p:nvSpPr>
          <p:cNvPr id="25" name="TextBox 24">
            <a:extLst>
              <a:ext uri="{FF2B5EF4-FFF2-40B4-BE49-F238E27FC236}">
                <a16:creationId xmlns:a16="http://schemas.microsoft.com/office/drawing/2014/main" id="{E28BE50A-1AA7-4A6E-942D-D00604891CFE}"/>
              </a:ext>
            </a:extLst>
          </p:cNvPr>
          <p:cNvSpPr txBox="1"/>
          <p:nvPr/>
        </p:nvSpPr>
        <p:spPr>
          <a:xfrm>
            <a:off x="52726" y="6769303"/>
            <a:ext cx="5082999" cy="861774"/>
          </a:xfrm>
          <a:prstGeom prst="rect">
            <a:avLst/>
          </a:prstGeom>
          <a:noFill/>
        </p:spPr>
        <p:txBody>
          <a:bodyPr wrap="square" rtlCol="0">
            <a:spAutoFit/>
          </a:bodyPr>
          <a:lstStyle/>
          <a:p>
            <a:r>
              <a:rPr lang="en-US" sz="5000" b="1" dirty="0">
                <a:solidFill>
                  <a:schemeClr val="bg1"/>
                </a:solidFill>
              </a:rPr>
              <a:t>EXTRACT DATA</a:t>
            </a:r>
          </a:p>
        </p:txBody>
      </p:sp>
      <p:sp>
        <p:nvSpPr>
          <p:cNvPr id="33" name="Rectangle 32">
            <a:extLst>
              <a:ext uri="{FF2B5EF4-FFF2-40B4-BE49-F238E27FC236}">
                <a16:creationId xmlns:a16="http://schemas.microsoft.com/office/drawing/2014/main" id="{4716807E-27A9-4CDF-A26A-8D83AB2DF83D}"/>
              </a:ext>
            </a:extLst>
          </p:cNvPr>
          <p:cNvSpPr/>
          <p:nvPr/>
        </p:nvSpPr>
        <p:spPr>
          <a:xfrm>
            <a:off x="7651" y="7914667"/>
            <a:ext cx="5969000" cy="1269808"/>
          </a:xfrm>
          <a:prstGeom prst="rect">
            <a:avLst/>
          </a:prstGeom>
          <a:solidFill>
            <a:srgbClr val="0070C0"/>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rgbClr val="00B0F0"/>
              </a:solidFill>
            </a:endParaRPr>
          </a:p>
        </p:txBody>
      </p:sp>
      <p:sp>
        <p:nvSpPr>
          <p:cNvPr id="23" name="TextBox 22">
            <a:extLst>
              <a:ext uri="{FF2B5EF4-FFF2-40B4-BE49-F238E27FC236}">
                <a16:creationId xmlns:a16="http://schemas.microsoft.com/office/drawing/2014/main" id="{4526C2AA-B6F9-44DF-8ACD-B8CEF30C2F99}"/>
              </a:ext>
            </a:extLst>
          </p:cNvPr>
          <p:cNvSpPr txBox="1"/>
          <p:nvPr/>
        </p:nvSpPr>
        <p:spPr>
          <a:xfrm>
            <a:off x="99818" y="8118684"/>
            <a:ext cx="6541466" cy="861774"/>
          </a:xfrm>
          <a:prstGeom prst="rect">
            <a:avLst/>
          </a:prstGeom>
          <a:noFill/>
        </p:spPr>
        <p:txBody>
          <a:bodyPr wrap="square" rtlCol="0">
            <a:spAutoFit/>
          </a:bodyPr>
          <a:lstStyle/>
          <a:p>
            <a:r>
              <a:rPr lang="en-US" sz="5000" b="1" dirty="0">
                <a:solidFill>
                  <a:schemeClr val="bg1"/>
                </a:solidFill>
              </a:rPr>
              <a:t>INTERACTIVE MAP</a:t>
            </a:r>
          </a:p>
        </p:txBody>
      </p:sp>
      <p:sp>
        <p:nvSpPr>
          <p:cNvPr id="34" name="Rectangle 33">
            <a:extLst>
              <a:ext uri="{FF2B5EF4-FFF2-40B4-BE49-F238E27FC236}">
                <a16:creationId xmlns:a16="http://schemas.microsoft.com/office/drawing/2014/main" id="{D8D88FB9-653C-4989-9AAC-E13C1DBB86FD}"/>
              </a:ext>
            </a:extLst>
          </p:cNvPr>
          <p:cNvSpPr/>
          <p:nvPr/>
        </p:nvSpPr>
        <p:spPr>
          <a:xfrm>
            <a:off x="0" y="9264048"/>
            <a:ext cx="7276699" cy="1269808"/>
          </a:xfrm>
          <a:prstGeom prst="rect">
            <a:avLst/>
          </a:prstGeom>
          <a:solidFill>
            <a:srgbClr val="0070C0"/>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rgbClr val="00B0F0"/>
              </a:solidFill>
            </a:endParaRPr>
          </a:p>
        </p:txBody>
      </p:sp>
      <p:sp>
        <p:nvSpPr>
          <p:cNvPr id="21" name="TextBox 20">
            <a:extLst>
              <a:ext uri="{FF2B5EF4-FFF2-40B4-BE49-F238E27FC236}">
                <a16:creationId xmlns:a16="http://schemas.microsoft.com/office/drawing/2014/main" id="{F210A28B-87FA-4771-9CE5-20F27CFC212F}"/>
              </a:ext>
            </a:extLst>
          </p:cNvPr>
          <p:cNvSpPr txBox="1"/>
          <p:nvPr/>
        </p:nvSpPr>
        <p:spPr>
          <a:xfrm>
            <a:off x="99818" y="9435871"/>
            <a:ext cx="7865088" cy="861774"/>
          </a:xfrm>
          <a:prstGeom prst="rect">
            <a:avLst/>
          </a:prstGeom>
          <a:solidFill>
            <a:srgbClr val="92D050"/>
          </a:solidFill>
        </p:spPr>
        <p:txBody>
          <a:bodyPr wrap="square" rtlCol="0">
            <a:spAutoFit/>
          </a:bodyPr>
          <a:lstStyle/>
          <a:p>
            <a:r>
              <a:rPr lang="en-US" sz="5000" b="1" dirty="0">
                <a:solidFill>
                  <a:schemeClr val="bg1"/>
                </a:solidFill>
              </a:rPr>
              <a:t>EXPLAIN DATA</a:t>
            </a:r>
          </a:p>
        </p:txBody>
      </p:sp>
      <p:sp>
        <p:nvSpPr>
          <p:cNvPr id="3" name="TextBox 2">
            <a:extLst>
              <a:ext uri="{FF2B5EF4-FFF2-40B4-BE49-F238E27FC236}">
                <a16:creationId xmlns:a16="http://schemas.microsoft.com/office/drawing/2014/main" id="{509727F5-EC42-4639-B3A8-F61DBC6CC623}"/>
              </a:ext>
            </a:extLst>
          </p:cNvPr>
          <p:cNvSpPr txBox="1"/>
          <p:nvPr/>
        </p:nvSpPr>
        <p:spPr>
          <a:xfrm>
            <a:off x="27438331" y="8572873"/>
            <a:ext cx="8909398" cy="2862322"/>
          </a:xfrm>
          <a:prstGeom prst="rect">
            <a:avLst/>
          </a:prstGeom>
          <a:solidFill>
            <a:schemeClr val="bg1"/>
          </a:solidFill>
        </p:spPr>
        <p:txBody>
          <a:bodyPr wrap="square" rtlCol="0">
            <a:spAutoFit/>
          </a:bodyPr>
          <a:lstStyle/>
          <a:p>
            <a:pPr algn="r"/>
            <a:r>
              <a:rPr lang="en-US" sz="3000" dirty="0">
                <a:latin typeface="Corbel" panose="020B0503020204020204" pitchFamily="34" charset="0"/>
                <a:cs typeface="Times New Roman" panose="02020603050405020304" pitchFamily="18" charset="0"/>
              </a:rPr>
              <a:t>After downloading a template in the form of a collection of html, CSS, and SCSS files, it had to be manipulated to suit to the team’s needs. Each page on the website required generation of a new html file and adaptation of the code to change the text and appearance.</a:t>
            </a:r>
          </a:p>
        </p:txBody>
      </p:sp>
      <p:sp>
        <p:nvSpPr>
          <p:cNvPr id="5" name="TextBox 4">
            <a:extLst>
              <a:ext uri="{FF2B5EF4-FFF2-40B4-BE49-F238E27FC236}">
                <a16:creationId xmlns:a16="http://schemas.microsoft.com/office/drawing/2014/main" id="{9F0951A7-C749-4AD8-BA17-D06C93D3C717}"/>
              </a:ext>
            </a:extLst>
          </p:cNvPr>
          <p:cNvSpPr txBox="1"/>
          <p:nvPr/>
        </p:nvSpPr>
        <p:spPr>
          <a:xfrm>
            <a:off x="25660595" y="16125799"/>
            <a:ext cx="9523493" cy="861774"/>
          </a:xfrm>
          <a:prstGeom prst="rect">
            <a:avLst/>
          </a:prstGeom>
          <a:solidFill>
            <a:schemeClr val="accent1"/>
          </a:solidFill>
          <a:ln>
            <a:solidFill>
              <a:srgbClr val="0893E8"/>
            </a:solidFill>
          </a:ln>
        </p:spPr>
        <p:txBody>
          <a:bodyPr wrap="square" rtlCol="0">
            <a:spAutoFit/>
          </a:bodyPr>
          <a:lstStyle/>
          <a:p>
            <a:r>
              <a:rPr lang="en-US" sz="5000" dirty="0">
                <a:solidFill>
                  <a:schemeClr val="bg1"/>
                </a:solidFill>
              </a:rPr>
              <a:t>Incorporation of Map</a:t>
            </a:r>
          </a:p>
        </p:txBody>
      </p:sp>
      <p:sp>
        <p:nvSpPr>
          <p:cNvPr id="7" name="TextBox 6">
            <a:extLst>
              <a:ext uri="{FF2B5EF4-FFF2-40B4-BE49-F238E27FC236}">
                <a16:creationId xmlns:a16="http://schemas.microsoft.com/office/drawing/2014/main" id="{32139AA7-446A-437B-8106-BE13439D3BD5}"/>
              </a:ext>
            </a:extLst>
          </p:cNvPr>
          <p:cNvSpPr txBox="1"/>
          <p:nvPr/>
        </p:nvSpPr>
        <p:spPr>
          <a:xfrm>
            <a:off x="9602811" y="7483780"/>
            <a:ext cx="5047438" cy="861774"/>
          </a:xfrm>
          <a:prstGeom prst="rect">
            <a:avLst/>
          </a:prstGeom>
          <a:solidFill>
            <a:schemeClr val="accent1"/>
          </a:solidFill>
        </p:spPr>
        <p:txBody>
          <a:bodyPr wrap="square" rtlCol="0">
            <a:spAutoFit/>
          </a:bodyPr>
          <a:lstStyle/>
          <a:p>
            <a:r>
              <a:rPr lang="en-US" sz="5000" dirty="0">
                <a:solidFill>
                  <a:schemeClr val="bg1"/>
                </a:solidFill>
              </a:rPr>
              <a:t>Finished Website</a:t>
            </a:r>
          </a:p>
        </p:txBody>
      </p:sp>
      <p:sp>
        <p:nvSpPr>
          <p:cNvPr id="42" name="TextBox 41">
            <a:extLst>
              <a:ext uri="{FF2B5EF4-FFF2-40B4-BE49-F238E27FC236}">
                <a16:creationId xmlns:a16="http://schemas.microsoft.com/office/drawing/2014/main" id="{26926288-3B57-4A3F-A20C-9FE0C45481E6}"/>
              </a:ext>
            </a:extLst>
          </p:cNvPr>
          <p:cNvSpPr txBox="1"/>
          <p:nvPr/>
        </p:nvSpPr>
        <p:spPr>
          <a:xfrm>
            <a:off x="14954446" y="2407893"/>
            <a:ext cx="11781746" cy="888093"/>
          </a:xfrm>
          <a:prstGeom prst="rect">
            <a:avLst/>
          </a:prstGeom>
          <a:solidFill>
            <a:schemeClr val="accent1"/>
          </a:solidFill>
        </p:spPr>
        <p:txBody>
          <a:bodyPr wrap="square" rtlCol="0">
            <a:spAutoFit/>
          </a:bodyPr>
          <a:lstStyle/>
          <a:p>
            <a:r>
              <a:rPr lang="en-US" sz="5000" dirty="0">
                <a:solidFill>
                  <a:schemeClr val="bg1"/>
                </a:solidFill>
              </a:rPr>
              <a:t>Creation of Useful Data</a:t>
            </a:r>
          </a:p>
        </p:txBody>
      </p:sp>
      <p:sp>
        <p:nvSpPr>
          <p:cNvPr id="2" name="TextBox 1">
            <a:extLst>
              <a:ext uri="{FF2B5EF4-FFF2-40B4-BE49-F238E27FC236}">
                <a16:creationId xmlns:a16="http://schemas.microsoft.com/office/drawing/2014/main" id="{A6164510-D049-4743-91ED-58DB1126B3DA}"/>
              </a:ext>
            </a:extLst>
          </p:cNvPr>
          <p:cNvSpPr txBox="1"/>
          <p:nvPr/>
        </p:nvSpPr>
        <p:spPr>
          <a:xfrm>
            <a:off x="14954446" y="3295987"/>
            <a:ext cx="9634955" cy="3785652"/>
          </a:xfrm>
          <a:prstGeom prst="rect">
            <a:avLst/>
          </a:prstGeom>
          <a:solidFill>
            <a:schemeClr val="bg1"/>
          </a:solidFill>
        </p:spPr>
        <p:txBody>
          <a:bodyPr wrap="square" rtlCol="0">
            <a:spAutoFit/>
          </a:bodyPr>
          <a:lstStyle/>
          <a:p>
            <a:r>
              <a:rPr lang="en-US" sz="3000" dirty="0">
                <a:latin typeface="Corbel" panose="020B0503020204020204" pitchFamily="34" charset="0"/>
                <a:cs typeface="Times New Roman" panose="02020603050405020304" pitchFamily="18" charset="0"/>
              </a:rPr>
              <a:t>The raw parking data was a JavaScript file that keyed attributes of parking meters in a large list. However, this data was meaningless until extracted. As such, our team coded in JavaScript to extract meaning full statistics such as counts, averages, and modes. Not all the data was entirely useful to a user, so the team used their discretion to select which of their created numbers and charts would be most essential.</a:t>
            </a:r>
          </a:p>
        </p:txBody>
      </p:sp>
      <p:sp>
        <p:nvSpPr>
          <p:cNvPr id="11" name="TextBox 10">
            <a:extLst>
              <a:ext uri="{FF2B5EF4-FFF2-40B4-BE49-F238E27FC236}">
                <a16:creationId xmlns:a16="http://schemas.microsoft.com/office/drawing/2014/main" id="{3F6B4C54-B9B0-487D-9628-01691EA3CF3B}"/>
              </a:ext>
            </a:extLst>
          </p:cNvPr>
          <p:cNvSpPr txBox="1"/>
          <p:nvPr/>
        </p:nvSpPr>
        <p:spPr>
          <a:xfrm>
            <a:off x="23180488" y="8850218"/>
            <a:ext cx="4257843" cy="1631216"/>
          </a:xfrm>
          <a:prstGeom prst="rect">
            <a:avLst/>
          </a:prstGeom>
          <a:solidFill>
            <a:schemeClr val="accent1"/>
          </a:solidFill>
          <a:ln>
            <a:noFill/>
          </a:ln>
        </p:spPr>
        <p:txBody>
          <a:bodyPr wrap="square" rtlCol="0">
            <a:spAutoFit/>
          </a:bodyPr>
          <a:lstStyle/>
          <a:p>
            <a:r>
              <a:rPr lang="en-US" sz="5000" dirty="0">
                <a:solidFill>
                  <a:schemeClr val="bg1"/>
                </a:solidFill>
              </a:rPr>
              <a:t>Manipulation of a Template</a:t>
            </a:r>
          </a:p>
        </p:txBody>
      </p:sp>
      <p:sp>
        <p:nvSpPr>
          <p:cNvPr id="18" name="TextBox 17">
            <a:extLst>
              <a:ext uri="{FF2B5EF4-FFF2-40B4-BE49-F238E27FC236}">
                <a16:creationId xmlns:a16="http://schemas.microsoft.com/office/drawing/2014/main" id="{D336B204-17C9-461B-A773-136F7930ACB5}"/>
              </a:ext>
            </a:extLst>
          </p:cNvPr>
          <p:cNvSpPr txBox="1"/>
          <p:nvPr/>
        </p:nvSpPr>
        <p:spPr>
          <a:xfrm>
            <a:off x="25660595" y="17175356"/>
            <a:ext cx="9523493" cy="2400657"/>
          </a:xfrm>
          <a:prstGeom prst="rect">
            <a:avLst/>
          </a:prstGeom>
          <a:solidFill>
            <a:schemeClr val="bg1"/>
          </a:solidFill>
        </p:spPr>
        <p:txBody>
          <a:bodyPr wrap="square" rtlCol="0">
            <a:spAutoFit/>
          </a:bodyPr>
          <a:lstStyle/>
          <a:p>
            <a:r>
              <a:rPr lang="en-US" sz="3000" dirty="0">
                <a:latin typeface="Corbel" panose="020B0503020204020204" pitchFamily="34" charset="0"/>
                <a:cs typeface="Times New Roman" panose="02020603050405020304" pitchFamily="18" charset="0"/>
              </a:rPr>
              <a:t>	After the charts, statistics, and introductory pages were included, the portion of the team working on the creation of the main feature of the website – the interactive map - uploaded their work to GitHub and the Map was tastefully incorporated into the website framework.</a:t>
            </a:r>
          </a:p>
        </p:txBody>
      </p:sp>
      <p:sp>
        <p:nvSpPr>
          <p:cNvPr id="20" name="TextBox 19">
            <a:extLst>
              <a:ext uri="{FF2B5EF4-FFF2-40B4-BE49-F238E27FC236}">
                <a16:creationId xmlns:a16="http://schemas.microsoft.com/office/drawing/2014/main" id="{4E825DE9-8B63-42E7-8C2D-B3D0FEBC1201}"/>
              </a:ext>
            </a:extLst>
          </p:cNvPr>
          <p:cNvSpPr txBox="1"/>
          <p:nvPr/>
        </p:nvSpPr>
        <p:spPr>
          <a:xfrm>
            <a:off x="9720839" y="8406133"/>
            <a:ext cx="5040511" cy="3785652"/>
          </a:xfrm>
          <a:prstGeom prst="rect">
            <a:avLst/>
          </a:prstGeom>
          <a:noFill/>
        </p:spPr>
        <p:txBody>
          <a:bodyPr wrap="square" rtlCol="0">
            <a:spAutoFit/>
          </a:bodyPr>
          <a:lstStyle/>
          <a:p>
            <a:r>
              <a:rPr lang="en-US" sz="3000" dirty="0">
                <a:latin typeface="Corbel" panose="020B0503020204020204" pitchFamily="34" charset="0"/>
                <a:cs typeface="Times New Roman" panose="02020603050405020304" pitchFamily="18" charset="0"/>
              </a:rPr>
              <a:t>After all of the data was incorporated into the main website, it had to be manipulated for aesthetics. Hence, html and </a:t>
            </a:r>
            <a:r>
              <a:rPr lang="en-US" sz="3000" dirty="0" err="1">
                <a:latin typeface="Corbel" panose="020B0503020204020204" pitchFamily="34" charset="0"/>
                <a:cs typeface="Times New Roman" panose="02020603050405020304" pitchFamily="18" charset="0"/>
              </a:rPr>
              <a:t>css</a:t>
            </a:r>
            <a:r>
              <a:rPr lang="en-US" sz="3000" dirty="0">
                <a:latin typeface="Corbel" panose="020B0503020204020204" pitchFamily="34" charset="0"/>
                <a:cs typeface="Times New Roman" panose="02020603050405020304" pitchFamily="18" charset="0"/>
              </a:rPr>
              <a:t> were used to adapt various features and make them more visually stimulating.</a:t>
            </a:r>
          </a:p>
        </p:txBody>
      </p:sp>
      <p:sp>
        <p:nvSpPr>
          <p:cNvPr id="6" name="Arrow: Bent 5">
            <a:extLst>
              <a:ext uri="{FF2B5EF4-FFF2-40B4-BE49-F238E27FC236}">
                <a16:creationId xmlns:a16="http://schemas.microsoft.com/office/drawing/2014/main" id="{072AD783-2ABB-4B8A-8663-10B092F713B2}"/>
              </a:ext>
            </a:extLst>
          </p:cNvPr>
          <p:cNvSpPr/>
          <p:nvPr/>
        </p:nvSpPr>
        <p:spPr>
          <a:xfrm rot="10800000">
            <a:off x="34352778" y="11523200"/>
            <a:ext cx="2627086" cy="260482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Bent 13">
            <a:extLst>
              <a:ext uri="{FF2B5EF4-FFF2-40B4-BE49-F238E27FC236}">
                <a16:creationId xmlns:a16="http://schemas.microsoft.com/office/drawing/2014/main" id="{A2BE3CEF-3999-47BB-91E7-57B4FD34E23C}"/>
              </a:ext>
            </a:extLst>
          </p:cNvPr>
          <p:cNvSpPr/>
          <p:nvPr/>
        </p:nvSpPr>
        <p:spPr>
          <a:xfrm rot="16200000">
            <a:off x="10906906" y="13930396"/>
            <a:ext cx="2843889" cy="327046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8" name="Picture 27">
            <a:extLst>
              <a:ext uri="{FF2B5EF4-FFF2-40B4-BE49-F238E27FC236}">
                <a16:creationId xmlns:a16="http://schemas.microsoft.com/office/drawing/2014/main" id="{72626FCB-62A0-0E49-A007-46174A4CC46C}"/>
              </a:ext>
            </a:extLst>
          </p:cNvPr>
          <p:cNvPicPr>
            <a:picLocks noChangeAspect="1"/>
          </p:cNvPicPr>
          <p:nvPr/>
        </p:nvPicPr>
        <p:blipFill>
          <a:blip r:embed="rId3"/>
          <a:stretch>
            <a:fillRect/>
          </a:stretch>
        </p:blipFill>
        <p:spPr>
          <a:xfrm>
            <a:off x="9546298" y="2480716"/>
            <a:ext cx="5103951" cy="4437810"/>
          </a:xfrm>
          <a:prstGeom prst="rect">
            <a:avLst/>
          </a:prstGeom>
        </p:spPr>
      </p:pic>
      <p:pic>
        <p:nvPicPr>
          <p:cNvPr id="24" name="Picture 23">
            <a:extLst>
              <a:ext uri="{FF2B5EF4-FFF2-40B4-BE49-F238E27FC236}">
                <a16:creationId xmlns:a16="http://schemas.microsoft.com/office/drawing/2014/main" id="{63E4FE4B-BEC6-0A46-9AAF-9D30DF10AB97}"/>
              </a:ext>
            </a:extLst>
          </p:cNvPr>
          <p:cNvPicPr>
            <a:picLocks noChangeAspect="1"/>
          </p:cNvPicPr>
          <p:nvPr/>
        </p:nvPicPr>
        <p:blipFill rotWithShape="1">
          <a:blip r:embed="rId4">
            <a:extLst>
              <a:ext uri="{28A0092B-C50C-407E-A947-70E740481C1C}">
                <a14:useLocalDpi xmlns:a14="http://schemas.microsoft.com/office/drawing/2010/main" val="0"/>
              </a:ext>
            </a:extLst>
          </a:blip>
          <a:srcRect l="10158" r="10531"/>
          <a:stretch/>
        </p:blipFill>
        <p:spPr>
          <a:xfrm>
            <a:off x="15167186" y="7516970"/>
            <a:ext cx="7674606" cy="5308644"/>
          </a:xfrm>
          <a:prstGeom prst="rect">
            <a:avLst/>
          </a:prstGeom>
        </p:spPr>
      </p:pic>
      <p:sp>
        <p:nvSpPr>
          <p:cNvPr id="26" name="TextBox 25">
            <a:extLst>
              <a:ext uri="{FF2B5EF4-FFF2-40B4-BE49-F238E27FC236}">
                <a16:creationId xmlns:a16="http://schemas.microsoft.com/office/drawing/2014/main" id="{5AB07AFC-7183-3847-80B7-A476589F795B}"/>
              </a:ext>
            </a:extLst>
          </p:cNvPr>
          <p:cNvSpPr txBox="1"/>
          <p:nvPr/>
        </p:nvSpPr>
        <p:spPr>
          <a:xfrm>
            <a:off x="245517" y="11144307"/>
            <a:ext cx="8913553" cy="9448740"/>
          </a:xfrm>
          <a:prstGeom prst="rect">
            <a:avLst/>
          </a:prstGeom>
        </p:spPr>
        <p:style>
          <a:lnRef idx="2">
            <a:schemeClr val="dk1"/>
          </a:lnRef>
          <a:fillRef idx="1">
            <a:schemeClr val="lt1"/>
          </a:fillRef>
          <a:effectRef idx="0">
            <a:schemeClr val="dk1"/>
          </a:effectRef>
          <a:fontRef idx="minor">
            <a:schemeClr val="dk1"/>
          </a:fontRef>
        </p:style>
        <p:txBody>
          <a:bodyPr wrap="square" lIns="182880" rIns="182880" rtlCol="0">
            <a:spAutoFit/>
          </a:bodyPr>
          <a:lstStyle/>
          <a:p>
            <a:r>
              <a:rPr lang="en-US" sz="3200" b="1" dirty="0">
                <a:latin typeface="Corbel" panose="020B0503020204020204" pitchFamily="34" charset="0"/>
                <a:cs typeface="Times New Roman" panose="02020603050405020304" pitchFamily="18" charset="0"/>
              </a:rPr>
              <a:t>Anna</a:t>
            </a:r>
          </a:p>
          <a:p>
            <a:endParaRPr lang="en-US" sz="3200" dirty="0">
              <a:latin typeface="Corbel" panose="020B0503020204020204" pitchFamily="34" charset="0"/>
              <a:cs typeface="Times New Roman" panose="02020603050405020304" pitchFamily="18" charset="0"/>
            </a:endParaRPr>
          </a:p>
          <a:p>
            <a:r>
              <a:rPr lang="en-US" sz="3200" dirty="0">
                <a:latin typeface="Corbel" panose="020B0503020204020204" pitchFamily="34" charset="0"/>
                <a:cs typeface="Times New Roman" panose="02020603050405020304" pitchFamily="18" charset="0"/>
              </a:rPr>
              <a:t>	I worked on much of the front end development of the website: the HTML code. However, I first gained insight into JavaScript syntax by sorting through the data. I made use of counters and for loops to produce useful stats such as the number of streets on which there was parking. From there, it was my job to create a html page with google charts of some of the key findings. This page was not the final product. The final product was the website.  As such, much of my work involved taking code and incorporating aspects thereof into a new html using direct references, some direct copying, and other methods. The result was a template overridden with our data. The tail-end of the project was a time consuming process involving the design of the website, which required understanding the CSS.</a:t>
            </a:r>
          </a:p>
        </p:txBody>
      </p:sp>
      <p:pic>
        <p:nvPicPr>
          <p:cNvPr id="19" name="Picture 18">
            <a:extLst>
              <a:ext uri="{FF2B5EF4-FFF2-40B4-BE49-F238E27FC236}">
                <a16:creationId xmlns:a16="http://schemas.microsoft.com/office/drawing/2014/main" id="{07A7CB75-CA68-C942-B5F4-50DB48FBD3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36192" y="2277159"/>
            <a:ext cx="9571434" cy="6068395"/>
          </a:xfrm>
          <a:prstGeom prst="rect">
            <a:avLst/>
          </a:prstGeom>
        </p:spPr>
      </p:pic>
      <p:pic>
        <p:nvPicPr>
          <p:cNvPr id="35" name="Picture 34">
            <a:extLst>
              <a:ext uri="{FF2B5EF4-FFF2-40B4-BE49-F238E27FC236}">
                <a16:creationId xmlns:a16="http://schemas.microsoft.com/office/drawing/2014/main" id="{479CA6BA-D9A8-7B46-9CE3-311515CFAB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073681" y="11712540"/>
            <a:ext cx="6990902" cy="4343228"/>
          </a:xfrm>
          <a:prstGeom prst="rect">
            <a:avLst/>
          </a:prstGeom>
        </p:spPr>
      </p:pic>
      <p:pic>
        <p:nvPicPr>
          <p:cNvPr id="37" name="Picture 36">
            <a:extLst>
              <a:ext uri="{FF2B5EF4-FFF2-40B4-BE49-F238E27FC236}">
                <a16:creationId xmlns:a16="http://schemas.microsoft.com/office/drawing/2014/main" id="{1D7A41A7-80BC-9147-B230-965E88B9ECD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964083" y="13902909"/>
            <a:ext cx="11188652" cy="6544894"/>
          </a:xfrm>
          <a:prstGeom prst="rect">
            <a:avLst/>
          </a:prstGeom>
        </p:spPr>
      </p:pic>
    </p:spTree>
    <p:extLst>
      <p:ext uri="{BB962C8B-B14F-4D97-AF65-F5344CB8AC3E}">
        <p14:creationId xmlns:p14="http://schemas.microsoft.com/office/powerpoint/2010/main" val="357731140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TotalTime>
  <Words>311</Words>
  <Application>Microsoft Office PowerPoint</Application>
  <PresentationFormat>Custom</PresentationFormat>
  <Paragraphs>48</Paragraphs>
  <Slides>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vt:i4>
      </vt:variant>
    </vt:vector>
  </HeadingPairs>
  <TitlesOfParts>
    <vt:vector size="9" baseType="lpstr">
      <vt:lpstr>Arial</vt:lpstr>
      <vt:lpstr>Calibri</vt:lpstr>
      <vt:lpstr>Calibri Light</vt:lpstr>
      <vt:lpstr>Corbel</vt:lpstr>
      <vt:lpstr>Times New Roman</vt:lpstr>
      <vt:lpstr>Office Theme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Jessica Nguyen</dc:creator>
  <cp:lastModifiedBy>Jessica Nguyen</cp:lastModifiedBy>
  <cp:revision>1</cp:revision>
  <dcterms:created xsi:type="dcterms:W3CDTF">2019-01-29T14:26:31Z</dcterms:created>
  <dcterms:modified xsi:type="dcterms:W3CDTF">2019-01-29T14:35:03Z</dcterms:modified>
</cp:coreProperties>
</file>